
<file path=[Content_Types].xml><?xml version="1.0" encoding="utf-8"?>
<Types xmlns="http://schemas.openxmlformats.org/package/2006/content-types">
  <Default Extension="emf" ContentType="image/x-emf"/>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4.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8.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9.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919" r:id="rId1"/>
  </p:sldMasterIdLst>
  <p:notesMasterIdLst>
    <p:notesMasterId r:id="rId29"/>
  </p:notesMasterIdLst>
  <p:sldIdLst>
    <p:sldId id="256" r:id="rId2"/>
    <p:sldId id="330" r:id="rId3"/>
    <p:sldId id="313" r:id="rId4"/>
    <p:sldId id="314" r:id="rId5"/>
    <p:sldId id="324" r:id="rId6"/>
    <p:sldId id="323" r:id="rId7"/>
    <p:sldId id="322" r:id="rId8"/>
    <p:sldId id="336" r:id="rId9"/>
    <p:sldId id="317" r:id="rId10"/>
    <p:sldId id="310" r:id="rId11"/>
    <p:sldId id="337" r:id="rId12"/>
    <p:sldId id="338" r:id="rId13"/>
    <p:sldId id="339" r:id="rId14"/>
    <p:sldId id="335" r:id="rId15"/>
    <p:sldId id="319" r:id="rId16"/>
    <p:sldId id="346" r:id="rId17"/>
    <p:sldId id="328" r:id="rId18"/>
    <p:sldId id="320" r:id="rId19"/>
    <p:sldId id="334" r:id="rId20"/>
    <p:sldId id="332" r:id="rId21"/>
    <p:sldId id="276" r:id="rId22"/>
    <p:sldId id="273" r:id="rId23"/>
    <p:sldId id="340" r:id="rId24"/>
    <p:sldId id="344" r:id="rId25"/>
    <p:sldId id="341" r:id="rId26"/>
    <p:sldId id="342" r:id="rId27"/>
    <p:sldId id="343" r:id="rId28"/>
  </p:sldIdLst>
  <p:sldSz cx="9144000" cy="5143500" type="screen16x9"/>
  <p:notesSz cx="6858000" cy="9144000"/>
  <p:defaultTextStyle>
    <a:defPPr>
      <a:defRPr lang="en-US"/>
    </a:defPPr>
    <a:lvl1pPr algn="l" defTabSz="457200" rtl="0" eaLnBrk="0" fontAlgn="base" hangingPunct="0">
      <a:spcBef>
        <a:spcPct val="0"/>
      </a:spcBef>
      <a:spcAft>
        <a:spcPct val="0"/>
      </a:spcAft>
      <a:defRPr kern="1200">
        <a:solidFill>
          <a:schemeClr val="tx1"/>
        </a:solidFill>
        <a:latin typeface="Century Gothic" panose="020B0502020202020204" pitchFamily="34" charset="0"/>
        <a:ea typeface="+mn-ea"/>
        <a:cs typeface="+mn-cs"/>
      </a:defRPr>
    </a:lvl1pPr>
    <a:lvl2pPr marL="457200" algn="l" defTabSz="457200" rtl="0" eaLnBrk="0" fontAlgn="base" hangingPunct="0">
      <a:spcBef>
        <a:spcPct val="0"/>
      </a:spcBef>
      <a:spcAft>
        <a:spcPct val="0"/>
      </a:spcAft>
      <a:defRPr kern="1200">
        <a:solidFill>
          <a:schemeClr val="tx1"/>
        </a:solidFill>
        <a:latin typeface="Century Gothic" panose="020B0502020202020204" pitchFamily="34" charset="0"/>
        <a:ea typeface="+mn-ea"/>
        <a:cs typeface="+mn-cs"/>
      </a:defRPr>
    </a:lvl2pPr>
    <a:lvl3pPr marL="914400" algn="l" defTabSz="457200" rtl="0" eaLnBrk="0" fontAlgn="base" hangingPunct="0">
      <a:spcBef>
        <a:spcPct val="0"/>
      </a:spcBef>
      <a:spcAft>
        <a:spcPct val="0"/>
      </a:spcAft>
      <a:defRPr kern="1200">
        <a:solidFill>
          <a:schemeClr val="tx1"/>
        </a:solidFill>
        <a:latin typeface="Century Gothic" panose="020B0502020202020204" pitchFamily="34" charset="0"/>
        <a:ea typeface="+mn-ea"/>
        <a:cs typeface="+mn-cs"/>
      </a:defRPr>
    </a:lvl3pPr>
    <a:lvl4pPr marL="1371600" algn="l" defTabSz="457200" rtl="0" eaLnBrk="0" fontAlgn="base" hangingPunct="0">
      <a:spcBef>
        <a:spcPct val="0"/>
      </a:spcBef>
      <a:spcAft>
        <a:spcPct val="0"/>
      </a:spcAft>
      <a:defRPr kern="1200">
        <a:solidFill>
          <a:schemeClr val="tx1"/>
        </a:solidFill>
        <a:latin typeface="Century Gothic" panose="020B0502020202020204" pitchFamily="34" charset="0"/>
        <a:ea typeface="+mn-ea"/>
        <a:cs typeface="+mn-cs"/>
      </a:defRPr>
    </a:lvl4pPr>
    <a:lvl5pPr marL="1828800" algn="l" defTabSz="457200" rtl="0" eaLnBrk="0" fontAlgn="base" hangingPunct="0">
      <a:spcBef>
        <a:spcPct val="0"/>
      </a:spcBef>
      <a:spcAft>
        <a:spcPct val="0"/>
      </a:spcAft>
      <a:defRPr kern="1200">
        <a:solidFill>
          <a:schemeClr val="tx1"/>
        </a:solidFill>
        <a:latin typeface="Century Gothic" panose="020B0502020202020204" pitchFamily="34" charset="0"/>
        <a:ea typeface="+mn-ea"/>
        <a:cs typeface="+mn-cs"/>
      </a:defRPr>
    </a:lvl5pPr>
    <a:lvl6pPr marL="2286000" algn="l" defTabSz="914400" rtl="0" eaLnBrk="1" latinLnBrk="0" hangingPunct="1">
      <a:defRPr kern="1200">
        <a:solidFill>
          <a:schemeClr val="tx1"/>
        </a:solidFill>
        <a:latin typeface="Century Gothic" panose="020B0502020202020204" pitchFamily="34" charset="0"/>
        <a:ea typeface="+mn-ea"/>
        <a:cs typeface="+mn-cs"/>
      </a:defRPr>
    </a:lvl6pPr>
    <a:lvl7pPr marL="2743200" algn="l" defTabSz="914400" rtl="0" eaLnBrk="1" latinLnBrk="0" hangingPunct="1">
      <a:defRPr kern="1200">
        <a:solidFill>
          <a:schemeClr val="tx1"/>
        </a:solidFill>
        <a:latin typeface="Century Gothic" panose="020B0502020202020204" pitchFamily="34" charset="0"/>
        <a:ea typeface="+mn-ea"/>
        <a:cs typeface="+mn-cs"/>
      </a:defRPr>
    </a:lvl7pPr>
    <a:lvl8pPr marL="3200400" algn="l" defTabSz="914400" rtl="0" eaLnBrk="1" latinLnBrk="0" hangingPunct="1">
      <a:defRPr kern="1200">
        <a:solidFill>
          <a:schemeClr val="tx1"/>
        </a:solidFill>
        <a:latin typeface="Century Gothic" panose="020B0502020202020204" pitchFamily="34" charset="0"/>
        <a:ea typeface="+mn-ea"/>
        <a:cs typeface="+mn-cs"/>
      </a:defRPr>
    </a:lvl8pPr>
    <a:lvl9pPr marL="3657600" algn="l" defTabSz="914400" rtl="0" eaLnBrk="1" latinLnBrk="0" hangingPunct="1">
      <a:defRPr kern="1200">
        <a:solidFill>
          <a:schemeClr val="tx1"/>
        </a:solidFill>
        <a:latin typeface="Century Gothic" panose="020B0502020202020204" pitchFamily="34" charset="0"/>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38E38B6-6996-499B-B069-5EC48671D0AD}">
  <a:tblStyle styleId="{938E38B6-6996-499B-B069-5EC48671D0AD}"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397" autoAdjust="0"/>
    <p:restoredTop sz="94660"/>
  </p:normalViewPr>
  <p:slideViewPr>
    <p:cSldViewPr snapToGrid="0">
      <p:cViewPr>
        <p:scale>
          <a:sx n="79" d="100"/>
          <a:sy n="79" d="100"/>
        </p:scale>
        <p:origin x="822" y="3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3" Type="http://schemas.openxmlformats.org/officeDocument/2006/relationships/oleObject" Target="file:///C:\Users\Lord%20CM\Desktop\New%20folder%20Sudy%20material\Capstone%20Project\Final%20project%20data\Requirement%20as%20per%20VSM%20map.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Lord%20CM\Desktop\New%20folder%20Sudy%20material\Capstone%20Project\Final%20project%20data\Principal%20component%20analysis%20with%20respect%20to%20time.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Lord%20CM\Desktop\Dirty%20Data\RXTEFC2_Merged.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Users\Lord%20CM\Desktop\New%20folder%20Sudy%20material\Capstone%20Project\Final%20project%20data\Filterted_CSV-20221030T024325Z-001\Filterted_CSV-Temp\RX_CACA5_Merged%20-Temp.csv" TargetMode="External"/><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manualLayout>
          <c:xMode val="edge"/>
          <c:yMode val="edge"/>
          <c:x val="0.49923305041415289"/>
          <c:y val="8.425275827482448E-2"/>
        </c:manualLayout>
      </c:layout>
      <c:overlay val="0"/>
      <c:spPr>
        <a:noFill/>
        <a:ln>
          <a:noFill/>
        </a:ln>
        <a:effectLst/>
      </c:spPr>
      <c:txPr>
        <a:bodyPr rot="0" spcFirstLastPara="1" vertOverflow="ellipsis" vert="horz" wrap="square" anchor="ctr" anchorCtr="1"/>
        <a:lstStyle/>
        <a:p>
          <a:pPr>
            <a:defRPr sz="10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bar"/>
        <c:grouping val="clustered"/>
        <c:varyColors val="0"/>
        <c:ser>
          <c:idx val="0"/>
          <c:order val="0"/>
          <c:tx>
            <c:strRef>
              <c:f>Sheet1!$E$11</c:f>
              <c:strCache>
                <c:ptCount val="1"/>
                <c:pt idx="0">
                  <c:v>Capital Cost (Inr)</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Sheet1!$D$12:$D$15</c:f>
              <c:strCache>
                <c:ptCount val="4"/>
                <c:pt idx="0">
                  <c:v>Testing </c:v>
                </c:pt>
                <c:pt idx="1">
                  <c:v>VPI chamber</c:v>
                </c:pt>
                <c:pt idx="2">
                  <c:v>New Bay </c:v>
                </c:pt>
                <c:pt idx="3">
                  <c:v>Paint Chamber</c:v>
                </c:pt>
              </c:strCache>
            </c:strRef>
          </c:cat>
          <c:val>
            <c:numRef>
              <c:f>Sheet1!$E$12:$E$15</c:f>
              <c:numCache>
                <c:formatCode>General</c:formatCode>
                <c:ptCount val="4"/>
                <c:pt idx="0">
                  <c:v>18000000</c:v>
                </c:pt>
                <c:pt idx="1">
                  <c:v>570000</c:v>
                </c:pt>
                <c:pt idx="2">
                  <c:v>3200000</c:v>
                </c:pt>
                <c:pt idx="3">
                  <c:v>500000</c:v>
                </c:pt>
              </c:numCache>
            </c:numRef>
          </c:val>
          <c:extLst>
            <c:ext xmlns:c16="http://schemas.microsoft.com/office/drawing/2014/chart" uri="{C3380CC4-5D6E-409C-BE32-E72D297353CC}">
              <c16:uniqueId val="{00000000-4C48-4D31-B710-84F89B6FA9B3}"/>
            </c:ext>
          </c:extLst>
        </c:ser>
        <c:dLbls>
          <c:dLblPos val="outEnd"/>
          <c:showLegendKey val="0"/>
          <c:showVal val="1"/>
          <c:showCatName val="0"/>
          <c:showSerName val="0"/>
          <c:showPercent val="0"/>
          <c:showBubbleSize val="0"/>
        </c:dLbls>
        <c:gapWidth val="182"/>
        <c:axId val="2145342800"/>
        <c:axId val="2145346064"/>
      </c:barChart>
      <c:catAx>
        <c:axId val="2145342800"/>
        <c:scaling>
          <c:orientation val="minMax"/>
        </c:scaling>
        <c:delete val="0"/>
        <c:axPos val="l"/>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Process</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145346064"/>
        <c:crosses val="autoZero"/>
        <c:auto val="1"/>
        <c:lblAlgn val="ctr"/>
        <c:lblOffset val="100"/>
        <c:noMultiLvlLbl val="0"/>
      </c:catAx>
      <c:valAx>
        <c:axId val="2145346064"/>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145342800"/>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900" b="0" i="0" u="none" strike="noStrike" kern="1200" baseline="0">
                <a:solidFill>
                  <a:schemeClr val="tx1">
                    <a:lumMod val="65000"/>
                    <a:lumOff val="35000"/>
                  </a:schemeClr>
                </a:solidFill>
                <a:latin typeface="+mn-lt"/>
                <a:ea typeface="+mn-ea"/>
                <a:cs typeface="+mn-cs"/>
              </a:defRPr>
            </a:pPr>
            <a:endParaRPr lang="en-US"/>
          </a:p>
        </c:txPr>
      </c:dTable>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barChart>
        <c:barDir val="bar"/>
        <c:grouping val="clustered"/>
        <c:varyColors val="0"/>
        <c:ser>
          <c:idx val="0"/>
          <c:order val="0"/>
          <c:tx>
            <c:strRef>
              <c:f>Sheet1!$C$2</c:f>
              <c:strCache>
                <c:ptCount val="1"/>
                <c:pt idx="0">
                  <c:v>Time Required(in Mins)</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dPt>
            <c:idx val="0"/>
            <c:invertIfNegative val="0"/>
            <c:bubble3D val="0"/>
            <c:spPr>
              <a:solidFill>
                <a:srgbClr val="92D050"/>
              </a:soli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1-3FEA-48FC-804A-F02F552959F0}"/>
              </c:ext>
            </c:extLst>
          </c:dPt>
          <c:dPt>
            <c:idx val="1"/>
            <c:invertIfNegative val="0"/>
            <c:bubble3D val="0"/>
            <c:spPr>
              <a:solidFill>
                <a:srgbClr val="92D050"/>
              </a:soli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3-3FEA-48FC-804A-F02F552959F0}"/>
              </c:ext>
            </c:extLst>
          </c:dPt>
          <c:dPt>
            <c:idx val="3"/>
            <c:invertIfNegative val="0"/>
            <c:bubble3D val="0"/>
            <c:spPr>
              <a:solidFill>
                <a:srgbClr val="FF0000"/>
              </a:soli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5-3FEA-48FC-804A-F02F552959F0}"/>
              </c:ext>
            </c:extLst>
          </c:dPt>
          <c:dPt>
            <c:idx val="6"/>
            <c:invertIfNegative val="0"/>
            <c:bubble3D val="0"/>
            <c:spPr>
              <a:solidFill>
                <a:srgbClr val="FF0000"/>
              </a:soli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7-3FEA-48FC-804A-F02F552959F0}"/>
              </c:ext>
            </c:extLst>
          </c:dPt>
          <c:dPt>
            <c:idx val="8"/>
            <c:invertIfNegative val="0"/>
            <c:bubble3D val="0"/>
            <c:spPr>
              <a:solidFill>
                <a:schemeClr val="accent6"/>
              </a:soli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9-3FEA-48FC-804A-F02F552959F0}"/>
              </c:ext>
            </c:extLst>
          </c:dPt>
          <c:dPt>
            <c:idx val="9"/>
            <c:invertIfNegative val="0"/>
            <c:bubble3D val="0"/>
            <c:spPr>
              <a:solidFill>
                <a:srgbClr val="92D050"/>
              </a:soli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B-3FEA-48FC-804A-F02F552959F0}"/>
              </c:ext>
            </c:extLst>
          </c:dPt>
          <c:dPt>
            <c:idx val="10"/>
            <c:invertIfNegative val="0"/>
            <c:bubble3D val="0"/>
            <c:spPr>
              <a:solidFill>
                <a:srgbClr val="92D050"/>
              </a:soli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D-3FEA-48FC-804A-F02F552959F0}"/>
              </c:ext>
            </c:extLst>
          </c:dPt>
          <c:cat>
            <c:strRef>
              <c:f>Sheet1!$B$3:$B$13</c:f>
              <c:strCache>
                <c:ptCount val="11"/>
                <c:pt idx="0">
                  <c:v>Resistance Test</c:v>
                </c:pt>
                <c:pt idx="1">
                  <c:v>Insulation Resistance</c:v>
                </c:pt>
                <c:pt idx="2">
                  <c:v>No Load Test</c:v>
                </c:pt>
                <c:pt idx="3">
                  <c:v>Bearing Temperature Stabilisation test</c:v>
                </c:pt>
                <c:pt idx="4">
                  <c:v>Locked Rotor Test</c:v>
                </c:pt>
                <c:pt idx="5">
                  <c:v>Rotor Open Circuit Test</c:v>
                </c:pt>
                <c:pt idx="6">
                  <c:v>Vibration</c:v>
                </c:pt>
                <c:pt idx="7">
                  <c:v>Noise</c:v>
                </c:pt>
                <c:pt idx="8">
                  <c:v>RTD BTD Spaceheater Functionality Test</c:v>
                </c:pt>
                <c:pt idx="9">
                  <c:v>High Voltage</c:v>
                </c:pt>
                <c:pt idx="10">
                  <c:v>Insulation resistance Test</c:v>
                </c:pt>
              </c:strCache>
            </c:strRef>
          </c:cat>
          <c:val>
            <c:numRef>
              <c:f>Sheet1!$C$3:$C$13</c:f>
              <c:numCache>
                <c:formatCode>General</c:formatCode>
                <c:ptCount val="11"/>
                <c:pt idx="0">
                  <c:v>3</c:v>
                </c:pt>
                <c:pt idx="1">
                  <c:v>10</c:v>
                </c:pt>
                <c:pt idx="2">
                  <c:v>2</c:v>
                </c:pt>
                <c:pt idx="3">
                  <c:v>90</c:v>
                </c:pt>
                <c:pt idx="4">
                  <c:v>2</c:v>
                </c:pt>
                <c:pt idx="5">
                  <c:v>1</c:v>
                </c:pt>
                <c:pt idx="6">
                  <c:v>90</c:v>
                </c:pt>
                <c:pt idx="7">
                  <c:v>1</c:v>
                </c:pt>
                <c:pt idx="8">
                  <c:v>5</c:v>
                </c:pt>
                <c:pt idx="9">
                  <c:v>2</c:v>
                </c:pt>
                <c:pt idx="10">
                  <c:v>1</c:v>
                </c:pt>
              </c:numCache>
            </c:numRef>
          </c:val>
          <c:extLst>
            <c:ext xmlns:c16="http://schemas.microsoft.com/office/drawing/2014/chart" uri="{C3380CC4-5D6E-409C-BE32-E72D297353CC}">
              <c16:uniqueId val="{0000000E-3FEA-48FC-804A-F02F552959F0}"/>
            </c:ext>
          </c:extLst>
        </c:ser>
        <c:dLbls>
          <c:showLegendKey val="0"/>
          <c:showVal val="0"/>
          <c:showCatName val="0"/>
          <c:showSerName val="0"/>
          <c:showPercent val="0"/>
          <c:showBubbleSize val="0"/>
        </c:dLbls>
        <c:gapWidth val="115"/>
        <c:overlap val="-20"/>
        <c:axId val="1811567375"/>
        <c:axId val="1811569455"/>
      </c:barChart>
      <c:catAx>
        <c:axId val="1811567375"/>
        <c:scaling>
          <c:orientation val="minMax"/>
        </c:scaling>
        <c:delete val="0"/>
        <c:axPos val="l"/>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1811569455"/>
        <c:crosses val="autoZero"/>
        <c:auto val="1"/>
        <c:lblAlgn val="ctr"/>
        <c:lblOffset val="100"/>
        <c:noMultiLvlLbl val="0"/>
      </c:catAx>
      <c:valAx>
        <c:axId val="1811569455"/>
        <c:scaling>
          <c:orientation val="minMax"/>
        </c:scaling>
        <c:delete val="0"/>
        <c:axPos val="b"/>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1811567375"/>
        <c:crosses val="autoZero"/>
        <c:crossBetween val="between"/>
      </c:valAx>
      <c:spPr>
        <a:noFill/>
        <a:ln>
          <a:noFill/>
        </a:ln>
        <a:effectLst/>
      </c:spPr>
    </c:plotArea>
    <c:plotVisOnly val="1"/>
    <c:dispBlanksAs val="gap"/>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1" i="0" u="none" strike="noStrike" kern="1200" cap="none" baseline="0">
                <a:solidFill>
                  <a:schemeClr val="lt1">
                    <a:lumMod val="85000"/>
                  </a:schemeClr>
                </a:solidFill>
                <a:latin typeface="+mn-lt"/>
                <a:ea typeface="+mn-ea"/>
                <a:cs typeface="+mn-cs"/>
              </a:defRPr>
            </a:pPr>
            <a:r>
              <a:rPr lang="en-US" dirty="0"/>
              <a:t>Vibration</a:t>
            </a:r>
          </a:p>
        </c:rich>
      </c:tx>
      <c:overlay val="0"/>
      <c:spPr>
        <a:noFill/>
        <a:ln>
          <a:noFill/>
        </a:ln>
        <a:effectLst/>
      </c:spPr>
      <c:txPr>
        <a:bodyPr rot="0" spcFirstLastPara="1" vertOverflow="ellipsis" vert="horz" wrap="square" anchor="ctr" anchorCtr="1"/>
        <a:lstStyle/>
        <a:p>
          <a:pPr>
            <a:defRPr sz="1400" b="1" i="0" u="none" strike="noStrike" kern="1200" cap="none" baseline="0">
              <a:solidFill>
                <a:schemeClr val="lt1">
                  <a:lumMod val="85000"/>
                </a:schemeClr>
              </a:solidFill>
              <a:latin typeface="+mn-lt"/>
              <a:ea typeface="+mn-ea"/>
              <a:cs typeface="+mn-cs"/>
            </a:defRPr>
          </a:pPr>
          <a:endParaRPr lang="en-US"/>
        </a:p>
      </c:txPr>
    </c:title>
    <c:autoTitleDeleted val="0"/>
    <c:plotArea>
      <c:layout>
        <c:manualLayout>
          <c:layoutTarget val="inner"/>
          <c:xMode val="edge"/>
          <c:yMode val="edge"/>
          <c:x val="0.12068974733249728"/>
          <c:y val="0.16660506496827543"/>
          <c:w val="0.57685594457350797"/>
          <c:h val="0.63941926280982264"/>
        </c:manualLayout>
      </c:layout>
      <c:scatterChart>
        <c:scatterStyle val="lineMarker"/>
        <c:varyColors val="0"/>
        <c:ser>
          <c:idx val="0"/>
          <c:order val="0"/>
          <c:tx>
            <c:strRef>
              <c:f>'Sheet1 (2)'!$AF$1</c:f>
              <c:strCache>
                <c:ptCount val="1"/>
                <c:pt idx="0">
                  <c:v>Vib</c:v>
                </c:pt>
              </c:strCache>
            </c:strRef>
          </c:tx>
          <c:spPr>
            <a:ln w="25400" cap="rnd">
              <a:noFill/>
            </a:ln>
            <a:effectLst>
              <a:glow rad="139700">
                <a:schemeClr val="accent1">
                  <a:satMod val="175000"/>
                  <a:alpha val="14000"/>
                </a:schemeClr>
              </a:glow>
            </a:effectLst>
          </c:spPr>
          <c:marker>
            <c:symbol val="circle"/>
            <c:size val="3"/>
            <c:spPr>
              <a:solidFill>
                <a:schemeClr val="accent1">
                  <a:lumMod val="60000"/>
                  <a:lumOff val="40000"/>
                </a:schemeClr>
              </a:solidFill>
              <a:ln>
                <a:noFill/>
              </a:ln>
              <a:effectLst>
                <a:glow rad="63500">
                  <a:schemeClr val="accent1">
                    <a:satMod val="175000"/>
                    <a:alpha val="25000"/>
                  </a:schemeClr>
                </a:glow>
              </a:effectLst>
            </c:spPr>
          </c:marker>
          <c:trendline>
            <c:spPr>
              <a:ln w="25400" cap="rnd">
                <a:solidFill>
                  <a:schemeClr val="accent1">
                    <a:alpha val="50000"/>
                  </a:schemeClr>
                </a:solidFill>
              </a:ln>
              <a:effectLst/>
            </c:spPr>
            <c:trendlineType val="linear"/>
            <c:forward val="2"/>
            <c:dispRSqr val="0"/>
            <c:dispEq val="0"/>
          </c:trendline>
          <c:trendline>
            <c:name>Future Vib</c:name>
            <c:spPr>
              <a:ln w="25400" cap="rnd">
                <a:solidFill>
                  <a:srgbClr val="FF0000">
                    <a:alpha val="50000"/>
                  </a:srgbClr>
                </a:solidFill>
              </a:ln>
              <a:effectLst/>
            </c:spPr>
            <c:trendlineType val="linear"/>
            <c:forward val="30"/>
            <c:dispRSqr val="0"/>
            <c:dispEq val="0"/>
          </c:trendline>
          <c:xVal>
            <c:strRef>
              <c:f>'Sheet1 (2)'!$AE$2:$AE$62</c:f>
              <c:strCache>
                <c:ptCount val="61"/>
                <c:pt idx="0">
                  <c:v>11:17:3</c:v>
                </c:pt>
                <c:pt idx="1">
                  <c:v>11:18:4</c:v>
                </c:pt>
                <c:pt idx="2">
                  <c:v>11:19:4</c:v>
                </c:pt>
                <c:pt idx="3">
                  <c:v>11:20:5</c:v>
                </c:pt>
                <c:pt idx="4">
                  <c:v>11:21:5</c:v>
                </c:pt>
                <c:pt idx="5">
                  <c:v>11:22:5</c:v>
                </c:pt>
                <c:pt idx="6">
                  <c:v>11:23:6</c:v>
                </c:pt>
                <c:pt idx="7">
                  <c:v>11:24:6</c:v>
                </c:pt>
                <c:pt idx="8">
                  <c:v>11:25:7</c:v>
                </c:pt>
                <c:pt idx="9">
                  <c:v>11:26:7</c:v>
                </c:pt>
                <c:pt idx="10">
                  <c:v>11:27:7</c:v>
                </c:pt>
                <c:pt idx="11">
                  <c:v>11:28:8</c:v>
                </c:pt>
                <c:pt idx="12">
                  <c:v>11:29:8</c:v>
                </c:pt>
                <c:pt idx="13">
                  <c:v>11:30:9</c:v>
                </c:pt>
                <c:pt idx="14">
                  <c:v>11:31:9</c:v>
                </c:pt>
                <c:pt idx="15">
                  <c:v>11:32:9</c:v>
                </c:pt>
                <c:pt idx="16">
                  <c:v>11:33:10</c:v>
                </c:pt>
                <c:pt idx="17">
                  <c:v>11:34:10</c:v>
                </c:pt>
                <c:pt idx="18">
                  <c:v>11:35:11</c:v>
                </c:pt>
                <c:pt idx="19">
                  <c:v>11:36:11</c:v>
                </c:pt>
                <c:pt idx="20">
                  <c:v>11:37:11</c:v>
                </c:pt>
                <c:pt idx="21">
                  <c:v>11:38:12</c:v>
                </c:pt>
                <c:pt idx="22">
                  <c:v>11:39:12</c:v>
                </c:pt>
                <c:pt idx="23">
                  <c:v>11:40:13</c:v>
                </c:pt>
                <c:pt idx="24">
                  <c:v>11:41:13</c:v>
                </c:pt>
                <c:pt idx="25">
                  <c:v>11:42:14</c:v>
                </c:pt>
                <c:pt idx="26">
                  <c:v>11:43:14</c:v>
                </c:pt>
                <c:pt idx="27">
                  <c:v>11:44:14</c:v>
                </c:pt>
                <c:pt idx="28">
                  <c:v>11:45:15</c:v>
                </c:pt>
                <c:pt idx="29">
                  <c:v>11:46:15</c:v>
                </c:pt>
                <c:pt idx="30">
                  <c:v>11:47:16</c:v>
                </c:pt>
                <c:pt idx="31">
                  <c:v>11:48:16</c:v>
                </c:pt>
                <c:pt idx="32">
                  <c:v>11:49:17</c:v>
                </c:pt>
                <c:pt idx="33">
                  <c:v>11:50:17</c:v>
                </c:pt>
                <c:pt idx="34">
                  <c:v>11:51:17</c:v>
                </c:pt>
                <c:pt idx="35">
                  <c:v>11:52:18</c:v>
                </c:pt>
                <c:pt idx="36">
                  <c:v>11:53:18</c:v>
                </c:pt>
                <c:pt idx="37">
                  <c:v>11:54:19</c:v>
                </c:pt>
                <c:pt idx="38">
                  <c:v>11:55:19</c:v>
                </c:pt>
                <c:pt idx="39">
                  <c:v>11:56:20</c:v>
                </c:pt>
                <c:pt idx="40">
                  <c:v>11:57:20</c:v>
                </c:pt>
                <c:pt idx="41">
                  <c:v>11:58:21</c:v>
                </c:pt>
                <c:pt idx="42">
                  <c:v>11:59:21</c:v>
                </c:pt>
                <c:pt idx="43">
                  <c:v>12:0:21</c:v>
                </c:pt>
                <c:pt idx="44">
                  <c:v>12:1:22</c:v>
                </c:pt>
                <c:pt idx="45">
                  <c:v>12:2:22</c:v>
                </c:pt>
                <c:pt idx="46">
                  <c:v>12:3:22</c:v>
                </c:pt>
                <c:pt idx="47">
                  <c:v>12:4:23</c:v>
                </c:pt>
                <c:pt idx="48">
                  <c:v>12:5:23</c:v>
                </c:pt>
                <c:pt idx="49">
                  <c:v>12:6:24</c:v>
                </c:pt>
                <c:pt idx="50">
                  <c:v>12:7:24</c:v>
                </c:pt>
                <c:pt idx="51">
                  <c:v>12:8:24</c:v>
                </c:pt>
                <c:pt idx="52">
                  <c:v>12:9:25</c:v>
                </c:pt>
                <c:pt idx="53">
                  <c:v>12:10:24</c:v>
                </c:pt>
                <c:pt idx="54">
                  <c:v>12:11:26</c:v>
                </c:pt>
                <c:pt idx="55">
                  <c:v>12:12:27</c:v>
                </c:pt>
                <c:pt idx="56">
                  <c:v>12:13:27</c:v>
                </c:pt>
                <c:pt idx="57">
                  <c:v>12:14:27</c:v>
                </c:pt>
                <c:pt idx="58">
                  <c:v>12:15:28</c:v>
                </c:pt>
                <c:pt idx="59">
                  <c:v>12:16:28</c:v>
                </c:pt>
                <c:pt idx="60">
                  <c:v>12:17:28</c:v>
                </c:pt>
              </c:strCache>
            </c:strRef>
          </c:xVal>
          <c:yVal>
            <c:numRef>
              <c:f>'Sheet1 (2)'!$AF$2:$AF$62</c:f>
              <c:numCache>
                <c:formatCode>0.0</c:formatCode>
                <c:ptCount val="61"/>
                <c:pt idx="0">
                  <c:v>1.4666666666666666</c:v>
                </c:pt>
                <c:pt idx="1">
                  <c:v>1.3833333333333331</c:v>
                </c:pt>
                <c:pt idx="2">
                  <c:v>1.3</c:v>
                </c:pt>
                <c:pt idx="3">
                  <c:v>1.2333333333333336</c:v>
                </c:pt>
                <c:pt idx="4">
                  <c:v>1.3166666666666669</c:v>
                </c:pt>
                <c:pt idx="5">
                  <c:v>1.416666666666667</c:v>
                </c:pt>
                <c:pt idx="6">
                  <c:v>1.4500000000000002</c:v>
                </c:pt>
                <c:pt idx="7">
                  <c:v>1.4333333333333333</c:v>
                </c:pt>
                <c:pt idx="8">
                  <c:v>1.3499999999999999</c:v>
                </c:pt>
                <c:pt idx="9">
                  <c:v>1.2833333333333334</c:v>
                </c:pt>
                <c:pt idx="10">
                  <c:v>1.2166666666666668</c:v>
                </c:pt>
                <c:pt idx="11">
                  <c:v>1.2666666666666668</c:v>
                </c:pt>
                <c:pt idx="12">
                  <c:v>1.3833333333333335</c:v>
                </c:pt>
                <c:pt idx="13">
                  <c:v>1.4500000000000002</c:v>
                </c:pt>
                <c:pt idx="14">
                  <c:v>1.4333333333333333</c:v>
                </c:pt>
                <c:pt idx="15">
                  <c:v>1.3999999999999997</c:v>
                </c:pt>
                <c:pt idx="16">
                  <c:v>1.3166666666666667</c:v>
                </c:pt>
                <c:pt idx="17">
                  <c:v>1.2166666666666668</c:v>
                </c:pt>
                <c:pt idx="18">
                  <c:v>1.2500000000000002</c:v>
                </c:pt>
                <c:pt idx="19">
                  <c:v>1.3166666666666667</c:v>
                </c:pt>
                <c:pt idx="20">
                  <c:v>1.4000000000000004</c:v>
                </c:pt>
                <c:pt idx="21">
                  <c:v>1.4333333333333336</c:v>
                </c:pt>
                <c:pt idx="22">
                  <c:v>1.4166666666666663</c:v>
                </c:pt>
                <c:pt idx="23">
                  <c:v>1.3499999999999999</c:v>
                </c:pt>
                <c:pt idx="24">
                  <c:v>1.2833333333333334</c:v>
                </c:pt>
                <c:pt idx="25">
                  <c:v>1.2166666666666666</c:v>
                </c:pt>
                <c:pt idx="26">
                  <c:v>1.2500000000000002</c:v>
                </c:pt>
                <c:pt idx="27">
                  <c:v>1.3666666666666669</c:v>
                </c:pt>
                <c:pt idx="28">
                  <c:v>1.4333333333333336</c:v>
                </c:pt>
                <c:pt idx="29">
                  <c:v>1.4500000000000002</c:v>
                </c:pt>
                <c:pt idx="30">
                  <c:v>1.4333333333333333</c:v>
                </c:pt>
                <c:pt idx="31">
                  <c:v>1.3666666666666665</c:v>
                </c:pt>
                <c:pt idx="32">
                  <c:v>1.3333333333333333</c:v>
                </c:pt>
                <c:pt idx="33">
                  <c:v>1.2333333333333334</c:v>
                </c:pt>
                <c:pt idx="34">
                  <c:v>1.2500000000000002</c:v>
                </c:pt>
                <c:pt idx="35">
                  <c:v>1.3166666666666667</c:v>
                </c:pt>
                <c:pt idx="36">
                  <c:v>1.4000000000000004</c:v>
                </c:pt>
                <c:pt idx="37">
                  <c:v>1.4666666666666668</c:v>
                </c:pt>
                <c:pt idx="38">
                  <c:v>1.45</c:v>
                </c:pt>
                <c:pt idx="39">
                  <c:v>1.4166666666666667</c:v>
                </c:pt>
                <c:pt idx="40">
                  <c:v>1.3333333333333333</c:v>
                </c:pt>
                <c:pt idx="41">
                  <c:v>1.3</c:v>
                </c:pt>
                <c:pt idx="42">
                  <c:v>1.2</c:v>
                </c:pt>
                <c:pt idx="43">
                  <c:v>1.2500000000000002</c:v>
                </c:pt>
                <c:pt idx="44">
                  <c:v>1.3666666666666669</c:v>
                </c:pt>
                <c:pt idx="45">
                  <c:v>1.4500000000000002</c:v>
                </c:pt>
                <c:pt idx="46">
                  <c:v>1.5166666666666666</c:v>
                </c:pt>
                <c:pt idx="47">
                  <c:v>1.5166666666666666</c:v>
                </c:pt>
                <c:pt idx="48">
                  <c:v>1.4333333333333333</c:v>
                </c:pt>
                <c:pt idx="49">
                  <c:v>1.3166666666666669</c:v>
                </c:pt>
                <c:pt idx="50">
                  <c:v>1.3</c:v>
                </c:pt>
                <c:pt idx="51">
                  <c:v>1.2</c:v>
                </c:pt>
                <c:pt idx="52">
                  <c:v>1.2500000000000002</c:v>
                </c:pt>
                <c:pt idx="53">
                  <c:v>1.3666666666666669</c:v>
                </c:pt>
                <c:pt idx="54">
                  <c:v>1.4500000000000002</c:v>
                </c:pt>
                <c:pt idx="55">
                  <c:v>1.4500000000000002</c:v>
                </c:pt>
                <c:pt idx="56">
                  <c:v>1.45</c:v>
                </c:pt>
                <c:pt idx="57">
                  <c:v>1.3833333333333335</c:v>
                </c:pt>
                <c:pt idx="58">
                  <c:v>1.3</c:v>
                </c:pt>
                <c:pt idx="59">
                  <c:v>1.2666666666666668</c:v>
                </c:pt>
                <c:pt idx="60">
                  <c:v>1.2166666666666666</c:v>
                </c:pt>
              </c:numCache>
            </c:numRef>
          </c:yVal>
          <c:smooth val="0"/>
          <c:extLst>
            <c:ext xmlns:c16="http://schemas.microsoft.com/office/drawing/2014/chart" uri="{C3380CC4-5D6E-409C-BE32-E72D297353CC}">
              <c16:uniqueId val="{00000002-3A67-4EA4-B81A-451D797F98E7}"/>
            </c:ext>
          </c:extLst>
        </c:ser>
        <c:dLbls>
          <c:showLegendKey val="0"/>
          <c:showVal val="0"/>
          <c:showCatName val="0"/>
          <c:showSerName val="0"/>
          <c:showPercent val="0"/>
          <c:showBubbleSize val="0"/>
        </c:dLbls>
        <c:axId val="48519296"/>
        <c:axId val="48510048"/>
      </c:scatterChart>
      <c:valAx>
        <c:axId val="48519296"/>
        <c:scaling>
          <c:orientation val="minMax"/>
        </c:scaling>
        <c:delete val="0"/>
        <c:axPos val="b"/>
        <c:majorGridlines>
          <c:spPr>
            <a:ln w="9525" cap="flat" cmpd="sng" algn="ctr">
              <a:solidFill>
                <a:schemeClr val="dk1">
                  <a:lumMod val="65000"/>
                  <a:lumOff val="35000"/>
                  <a:alpha val="75000"/>
                </a:schemeClr>
              </a:solidFill>
              <a:round/>
            </a:ln>
            <a:effectLst/>
          </c:spPr>
        </c:majorGridlines>
        <c:title>
          <c:tx>
            <c:rich>
              <a:bodyPr rot="0" spcFirstLastPara="1" vertOverflow="ellipsis" vert="horz" wrap="square" anchor="ctr" anchorCtr="1"/>
              <a:lstStyle/>
              <a:p>
                <a:pPr>
                  <a:defRPr sz="900" b="1" i="0" u="none" strike="noStrike" kern="1200" baseline="0">
                    <a:solidFill>
                      <a:schemeClr val="lt1">
                        <a:lumMod val="75000"/>
                      </a:schemeClr>
                    </a:solidFill>
                    <a:latin typeface="+mn-lt"/>
                    <a:ea typeface="+mn-ea"/>
                    <a:cs typeface="+mn-cs"/>
                  </a:defRPr>
                </a:pPr>
                <a:r>
                  <a:rPr lang="en-IN"/>
                  <a:t>Time in Mins</a:t>
                </a:r>
              </a:p>
            </c:rich>
          </c:tx>
          <c:overlay val="0"/>
          <c:spPr>
            <a:noFill/>
            <a:ln>
              <a:noFill/>
            </a:ln>
            <a:effectLst/>
          </c:spPr>
          <c:txPr>
            <a:bodyPr rot="0" spcFirstLastPara="1" vertOverflow="ellipsis" vert="horz" wrap="square" anchor="ctr" anchorCtr="1"/>
            <a:lstStyle/>
            <a:p>
              <a:pPr>
                <a:defRPr sz="900" b="1" i="0" u="none" strike="noStrike" kern="1200" baseline="0">
                  <a:solidFill>
                    <a:schemeClr val="lt1">
                      <a:lumMod val="75000"/>
                    </a:schemeClr>
                  </a:solidFill>
                  <a:latin typeface="+mn-lt"/>
                  <a:ea typeface="+mn-ea"/>
                  <a:cs typeface="+mn-cs"/>
                </a:defRPr>
              </a:pPr>
              <a:endParaRPr lang="en-US"/>
            </a:p>
          </c:txPr>
        </c:title>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en-US"/>
          </a:p>
        </c:txPr>
        <c:crossAx val="48510048"/>
        <c:crosses val="autoZero"/>
        <c:crossBetween val="midCat"/>
      </c:valAx>
      <c:valAx>
        <c:axId val="48510048"/>
        <c:scaling>
          <c:orientation val="minMax"/>
          <c:min val="0.5"/>
        </c:scaling>
        <c:delete val="0"/>
        <c:axPos val="l"/>
        <c:majorGridlines>
          <c:spPr>
            <a:ln w="9525" cap="flat" cmpd="sng" algn="ctr">
              <a:solidFill>
                <a:schemeClr val="dk1">
                  <a:lumMod val="65000"/>
                  <a:lumOff val="35000"/>
                  <a:alpha val="75000"/>
                </a:schemeClr>
              </a:solidFill>
              <a:round/>
            </a:ln>
            <a:effectLst/>
          </c:spPr>
        </c:majorGridlines>
        <c:title>
          <c:tx>
            <c:rich>
              <a:bodyPr rot="-5400000" spcFirstLastPara="1" vertOverflow="ellipsis" vert="horz" wrap="square" anchor="ctr" anchorCtr="1"/>
              <a:lstStyle/>
              <a:p>
                <a:pPr>
                  <a:defRPr sz="900" b="1" i="0" u="none" strike="noStrike" kern="1200" baseline="0">
                    <a:solidFill>
                      <a:schemeClr val="lt1">
                        <a:lumMod val="75000"/>
                      </a:schemeClr>
                    </a:solidFill>
                    <a:latin typeface="+mn-lt"/>
                    <a:ea typeface="+mn-ea"/>
                    <a:cs typeface="+mn-cs"/>
                  </a:defRPr>
                </a:pPr>
                <a:r>
                  <a:rPr lang="en-IN"/>
                  <a:t>VIBRATION VALUES (mm/sec)</a:t>
                </a:r>
              </a:p>
            </c:rich>
          </c:tx>
          <c:overlay val="0"/>
          <c:spPr>
            <a:noFill/>
            <a:ln>
              <a:noFill/>
            </a:ln>
            <a:effectLst/>
          </c:spPr>
          <c:txPr>
            <a:bodyPr rot="-5400000" spcFirstLastPara="1" vertOverflow="ellipsis" vert="horz" wrap="square" anchor="ctr" anchorCtr="1"/>
            <a:lstStyle/>
            <a:p>
              <a:pPr>
                <a:defRPr sz="900" b="1" i="0" u="none" strike="noStrike" kern="1200" baseline="0">
                  <a:solidFill>
                    <a:schemeClr val="lt1">
                      <a:lumMod val="75000"/>
                    </a:schemeClr>
                  </a:solidFill>
                  <a:latin typeface="+mn-lt"/>
                  <a:ea typeface="+mn-ea"/>
                  <a:cs typeface="+mn-cs"/>
                </a:defRPr>
              </a:pPr>
              <a:endParaRPr lang="en-US"/>
            </a:p>
          </c:txPr>
        </c:title>
        <c:numFmt formatCode="0.0" sourceLinked="1"/>
        <c:majorTickMark val="none"/>
        <c:minorTickMark val="none"/>
        <c:tickLblPos val="nextTo"/>
        <c:spPr>
          <a:noFill/>
          <a:ln w="9525" cap="flat" cmpd="sng" algn="ctr">
            <a:solidFill>
              <a:schemeClr val="lt1">
                <a:lumMod val="50000"/>
              </a:schemeClr>
            </a:solidFill>
            <a:round/>
          </a:ln>
          <a:effectLst/>
        </c:spPr>
        <c:txPr>
          <a:bodyPr rot="-6000000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en-US"/>
          </a:p>
        </c:txPr>
        <c:crossAx val="48519296"/>
        <c:crosses val="autoZero"/>
        <c:crossBetween val="midCat"/>
      </c:valAx>
      <c:spPr>
        <a:noFill/>
        <a:ln>
          <a:noFill/>
        </a:ln>
        <a:effectLst/>
      </c:spPr>
    </c:plotArea>
    <c:legend>
      <c:legendPos val="r"/>
      <c:legendEntry>
        <c:idx val="0"/>
        <c:delete val="1"/>
      </c:legendEntry>
      <c:overlay val="0"/>
      <c:spPr>
        <a:noFill/>
        <a:ln>
          <a:noFill/>
        </a:ln>
        <a:effectLst/>
      </c:spPr>
      <c:txPr>
        <a:bodyPr rot="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dk1">
        <a:lumMod val="75000"/>
        <a:lumOff val="25000"/>
      </a:schemeClr>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1" i="0" u="none" strike="noStrike" kern="1200" cap="none" baseline="0">
                <a:solidFill>
                  <a:schemeClr val="lt1">
                    <a:lumMod val="85000"/>
                  </a:schemeClr>
                </a:solidFill>
                <a:latin typeface="+mn-lt"/>
                <a:ea typeface="+mn-ea"/>
                <a:cs typeface="+mn-cs"/>
              </a:defRPr>
            </a:pPr>
            <a:r>
              <a:rPr lang="en-IN"/>
              <a:t>Bearing temperature</a:t>
            </a:r>
          </a:p>
        </c:rich>
      </c:tx>
      <c:overlay val="0"/>
      <c:spPr>
        <a:noFill/>
        <a:ln>
          <a:noFill/>
        </a:ln>
        <a:effectLst/>
      </c:spPr>
      <c:txPr>
        <a:bodyPr rot="0" spcFirstLastPara="1" vertOverflow="ellipsis" vert="horz" wrap="square" anchor="ctr" anchorCtr="1"/>
        <a:lstStyle/>
        <a:p>
          <a:pPr>
            <a:defRPr sz="1400" b="1" i="0" u="none" strike="noStrike" kern="1200" cap="none" baseline="0">
              <a:solidFill>
                <a:schemeClr val="lt1">
                  <a:lumMod val="85000"/>
                </a:schemeClr>
              </a:solidFill>
              <a:latin typeface="+mn-lt"/>
              <a:ea typeface="+mn-ea"/>
              <a:cs typeface="+mn-cs"/>
            </a:defRPr>
          </a:pPr>
          <a:endParaRPr lang="en-US"/>
        </a:p>
      </c:txPr>
    </c:title>
    <c:autoTitleDeleted val="0"/>
    <c:plotArea>
      <c:layout/>
      <c:scatterChart>
        <c:scatterStyle val="lineMarker"/>
        <c:varyColors val="0"/>
        <c:ser>
          <c:idx val="1"/>
          <c:order val="0"/>
          <c:spPr>
            <a:ln w="25400" cap="rnd">
              <a:noFill/>
            </a:ln>
            <a:effectLst>
              <a:glow rad="139700">
                <a:schemeClr val="accent2">
                  <a:satMod val="175000"/>
                  <a:alpha val="14000"/>
                </a:schemeClr>
              </a:glow>
            </a:effectLst>
          </c:spPr>
          <c:marker>
            <c:symbol val="circle"/>
            <c:size val="3"/>
            <c:spPr>
              <a:solidFill>
                <a:schemeClr val="accent2">
                  <a:lumMod val="60000"/>
                  <a:lumOff val="40000"/>
                </a:schemeClr>
              </a:solidFill>
              <a:ln>
                <a:noFill/>
              </a:ln>
              <a:effectLst>
                <a:glow rad="63500">
                  <a:schemeClr val="accent2">
                    <a:satMod val="175000"/>
                    <a:alpha val="25000"/>
                  </a:schemeClr>
                </a:glow>
              </a:effectLst>
            </c:spPr>
          </c:marker>
          <c:yVal>
            <c:numRef>
              <c:f>'RX_CACA5_Merged -Temp'!$B$2:$B$60</c:f>
              <c:numCache>
                <c:formatCode>General</c:formatCode>
                <c:ptCount val="59"/>
                <c:pt idx="0">
                  <c:v>35.9</c:v>
                </c:pt>
                <c:pt idx="1">
                  <c:v>36.5</c:v>
                </c:pt>
                <c:pt idx="2">
                  <c:v>37.200000000000003</c:v>
                </c:pt>
                <c:pt idx="3">
                  <c:v>37.799999999999997</c:v>
                </c:pt>
                <c:pt idx="4">
                  <c:v>38.5</c:v>
                </c:pt>
                <c:pt idx="5">
                  <c:v>39.1</c:v>
                </c:pt>
                <c:pt idx="6">
                  <c:v>39.799999999999997</c:v>
                </c:pt>
                <c:pt idx="7">
                  <c:v>40.4</c:v>
                </c:pt>
                <c:pt idx="8">
                  <c:v>41</c:v>
                </c:pt>
                <c:pt idx="9">
                  <c:v>41.6</c:v>
                </c:pt>
                <c:pt idx="10">
                  <c:v>42.2</c:v>
                </c:pt>
                <c:pt idx="11">
                  <c:v>42.7</c:v>
                </c:pt>
                <c:pt idx="12">
                  <c:v>43.3</c:v>
                </c:pt>
                <c:pt idx="13">
                  <c:v>43.8</c:v>
                </c:pt>
                <c:pt idx="14">
                  <c:v>44.3</c:v>
                </c:pt>
                <c:pt idx="15">
                  <c:v>44.9</c:v>
                </c:pt>
                <c:pt idx="16">
                  <c:v>45.3</c:v>
                </c:pt>
                <c:pt idx="17">
                  <c:v>45.8</c:v>
                </c:pt>
                <c:pt idx="18">
                  <c:v>46.3</c:v>
                </c:pt>
                <c:pt idx="19">
                  <c:v>46.8</c:v>
                </c:pt>
                <c:pt idx="20">
                  <c:v>47.2</c:v>
                </c:pt>
                <c:pt idx="21">
                  <c:v>47.6</c:v>
                </c:pt>
                <c:pt idx="22">
                  <c:v>48</c:v>
                </c:pt>
                <c:pt idx="23">
                  <c:v>48.4</c:v>
                </c:pt>
                <c:pt idx="24">
                  <c:v>48.8</c:v>
                </c:pt>
                <c:pt idx="25">
                  <c:v>49.2</c:v>
                </c:pt>
                <c:pt idx="26">
                  <c:v>49.6</c:v>
                </c:pt>
                <c:pt idx="27">
                  <c:v>50</c:v>
                </c:pt>
                <c:pt idx="28">
                  <c:v>50.3</c:v>
                </c:pt>
                <c:pt idx="29">
                  <c:v>50.7</c:v>
                </c:pt>
                <c:pt idx="30">
                  <c:v>51</c:v>
                </c:pt>
                <c:pt idx="31">
                  <c:v>51.3</c:v>
                </c:pt>
                <c:pt idx="32">
                  <c:v>51.6</c:v>
                </c:pt>
                <c:pt idx="33">
                  <c:v>51.9</c:v>
                </c:pt>
                <c:pt idx="34">
                  <c:v>52.2</c:v>
                </c:pt>
                <c:pt idx="35">
                  <c:v>52.4</c:v>
                </c:pt>
                <c:pt idx="36">
                  <c:v>52.7</c:v>
                </c:pt>
                <c:pt idx="37">
                  <c:v>52.9</c:v>
                </c:pt>
                <c:pt idx="38">
                  <c:v>53.1</c:v>
                </c:pt>
                <c:pt idx="39">
                  <c:v>53.3</c:v>
                </c:pt>
                <c:pt idx="40">
                  <c:v>53.5</c:v>
                </c:pt>
                <c:pt idx="41">
                  <c:v>53.7</c:v>
                </c:pt>
                <c:pt idx="42">
                  <c:v>53.9</c:v>
                </c:pt>
                <c:pt idx="43">
                  <c:v>54</c:v>
                </c:pt>
                <c:pt idx="44">
                  <c:v>54.1</c:v>
                </c:pt>
                <c:pt idx="45">
                  <c:v>54.2</c:v>
                </c:pt>
                <c:pt idx="46">
                  <c:v>54.4</c:v>
                </c:pt>
                <c:pt idx="47">
                  <c:v>54.5</c:v>
                </c:pt>
                <c:pt idx="48">
                  <c:v>54.6</c:v>
                </c:pt>
                <c:pt idx="49">
                  <c:v>54.7</c:v>
                </c:pt>
                <c:pt idx="50">
                  <c:v>54.8</c:v>
                </c:pt>
                <c:pt idx="51">
                  <c:v>54.9</c:v>
                </c:pt>
                <c:pt idx="52">
                  <c:v>55</c:v>
                </c:pt>
                <c:pt idx="53">
                  <c:v>55.1</c:v>
                </c:pt>
                <c:pt idx="54">
                  <c:v>55.2</c:v>
                </c:pt>
                <c:pt idx="55">
                  <c:v>55.3</c:v>
                </c:pt>
                <c:pt idx="56">
                  <c:v>55.4</c:v>
                </c:pt>
                <c:pt idx="57">
                  <c:v>55.5</c:v>
                </c:pt>
                <c:pt idx="58">
                  <c:v>55.6</c:v>
                </c:pt>
              </c:numCache>
            </c:numRef>
          </c:yVal>
          <c:smooth val="0"/>
          <c:extLst>
            <c:ext xmlns:c16="http://schemas.microsoft.com/office/drawing/2014/chart" uri="{C3380CC4-5D6E-409C-BE32-E72D297353CC}">
              <c16:uniqueId val="{00000000-38F7-4696-8620-BD5FB3EF9D28}"/>
            </c:ext>
          </c:extLst>
        </c:ser>
        <c:ser>
          <c:idx val="0"/>
          <c:order val="1"/>
          <c:spPr>
            <a:ln w="25400" cap="rnd">
              <a:noFill/>
            </a:ln>
            <a:effectLst>
              <a:glow rad="139700">
                <a:schemeClr val="accent1">
                  <a:satMod val="175000"/>
                  <a:alpha val="14000"/>
                </a:schemeClr>
              </a:glow>
            </a:effectLst>
          </c:spPr>
          <c:marker>
            <c:symbol val="circle"/>
            <c:size val="3"/>
            <c:spPr>
              <a:solidFill>
                <a:schemeClr val="accent1">
                  <a:lumMod val="60000"/>
                  <a:lumOff val="40000"/>
                </a:schemeClr>
              </a:solidFill>
              <a:ln>
                <a:noFill/>
              </a:ln>
              <a:effectLst>
                <a:glow rad="63500">
                  <a:schemeClr val="accent1">
                    <a:satMod val="175000"/>
                    <a:alpha val="25000"/>
                  </a:schemeClr>
                </a:glow>
              </a:effectLst>
            </c:spPr>
          </c:marker>
          <c:trendline>
            <c:spPr>
              <a:ln w="25400" cap="rnd">
                <a:solidFill>
                  <a:srgbClr val="FF0000">
                    <a:alpha val="50000"/>
                  </a:srgbClr>
                </a:solidFill>
              </a:ln>
              <a:effectLst/>
            </c:spPr>
            <c:trendlineType val="poly"/>
            <c:order val="2"/>
            <c:forward val="30"/>
            <c:dispRSqr val="0"/>
            <c:dispEq val="0"/>
          </c:trendline>
          <c:yVal>
            <c:numRef>
              <c:f>'RX_CACA5_Merged -Temp'!$B$2:$B$60</c:f>
              <c:numCache>
                <c:formatCode>General</c:formatCode>
                <c:ptCount val="59"/>
                <c:pt idx="0">
                  <c:v>35.9</c:v>
                </c:pt>
                <c:pt idx="1">
                  <c:v>36.5</c:v>
                </c:pt>
                <c:pt idx="2">
                  <c:v>37.200000000000003</c:v>
                </c:pt>
                <c:pt idx="3">
                  <c:v>37.799999999999997</c:v>
                </c:pt>
                <c:pt idx="4">
                  <c:v>38.5</c:v>
                </c:pt>
                <c:pt idx="5">
                  <c:v>39.1</c:v>
                </c:pt>
                <c:pt idx="6">
                  <c:v>39.799999999999997</c:v>
                </c:pt>
                <c:pt idx="7">
                  <c:v>40.4</c:v>
                </c:pt>
                <c:pt idx="8">
                  <c:v>41</c:v>
                </c:pt>
                <c:pt idx="9">
                  <c:v>41.6</c:v>
                </c:pt>
                <c:pt idx="10">
                  <c:v>42.2</c:v>
                </c:pt>
                <c:pt idx="11">
                  <c:v>42.7</c:v>
                </c:pt>
                <c:pt idx="12">
                  <c:v>43.3</c:v>
                </c:pt>
                <c:pt idx="13">
                  <c:v>43.8</c:v>
                </c:pt>
                <c:pt idx="14">
                  <c:v>44.3</c:v>
                </c:pt>
                <c:pt idx="15">
                  <c:v>44.9</c:v>
                </c:pt>
                <c:pt idx="16">
                  <c:v>45.3</c:v>
                </c:pt>
                <c:pt idx="17">
                  <c:v>45.8</c:v>
                </c:pt>
                <c:pt idx="18">
                  <c:v>46.3</c:v>
                </c:pt>
                <c:pt idx="19">
                  <c:v>46.8</c:v>
                </c:pt>
                <c:pt idx="20">
                  <c:v>47.2</c:v>
                </c:pt>
                <c:pt idx="21">
                  <c:v>47.6</c:v>
                </c:pt>
                <c:pt idx="22">
                  <c:v>48</c:v>
                </c:pt>
                <c:pt idx="23">
                  <c:v>48.4</c:v>
                </c:pt>
                <c:pt idx="24">
                  <c:v>48.8</c:v>
                </c:pt>
                <c:pt idx="25">
                  <c:v>49.2</c:v>
                </c:pt>
                <c:pt idx="26">
                  <c:v>49.6</c:v>
                </c:pt>
                <c:pt idx="27">
                  <c:v>50</c:v>
                </c:pt>
                <c:pt idx="28">
                  <c:v>50.3</c:v>
                </c:pt>
                <c:pt idx="29">
                  <c:v>50.7</c:v>
                </c:pt>
                <c:pt idx="30">
                  <c:v>51</c:v>
                </c:pt>
                <c:pt idx="31">
                  <c:v>51.3</c:v>
                </c:pt>
                <c:pt idx="32">
                  <c:v>51.6</c:v>
                </c:pt>
                <c:pt idx="33">
                  <c:v>51.9</c:v>
                </c:pt>
                <c:pt idx="34">
                  <c:v>52.2</c:v>
                </c:pt>
                <c:pt idx="35">
                  <c:v>52.4</c:v>
                </c:pt>
                <c:pt idx="36">
                  <c:v>52.7</c:v>
                </c:pt>
                <c:pt idx="37">
                  <c:v>52.9</c:v>
                </c:pt>
                <c:pt idx="38">
                  <c:v>53.1</c:v>
                </c:pt>
                <c:pt idx="39">
                  <c:v>53.3</c:v>
                </c:pt>
                <c:pt idx="40">
                  <c:v>53.5</c:v>
                </c:pt>
                <c:pt idx="41">
                  <c:v>53.7</c:v>
                </c:pt>
                <c:pt idx="42">
                  <c:v>53.9</c:v>
                </c:pt>
                <c:pt idx="43">
                  <c:v>54</c:v>
                </c:pt>
                <c:pt idx="44">
                  <c:v>54.1</c:v>
                </c:pt>
                <c:pt idx="45">
                  <c:v>54.2</c:v>
                </c:pt>
                <c:pt idx="46">
                  <c:v>54.4</c:v>
                </c:pt>
                <c:pt idx="47">
                  <c:v>54.5</c:v>
                </c:pt>
                <c:pt idx="48">
                  <c:v>54.6</c:v>
                </c:pt>
                <c:pt idx="49">
                  <c:v>54.7</c:v>
                </c:pt>
                <c:pt idx="50">
                  <c:v>54.8</c:v>
                </c:pt>
                <c:pt idx="51">
                  <c:v>54.9</c:v>
                </c:pt>
                <c:pt idx="52">
                  <c:v>55</c:v>
                </c:pt>
                <c:pt idx="53">
                  <c:v>55.1</c:v>
                </c:pt>
                <c:pt idx="54">
                  <c:v>55.2</c:v>
                </c:pt>
                <c:pt idx="55">
                  <c:v>55.3</c:v>
                </c:pt>
                <c:pt idx="56">
                  <c:v>55.4</c:v>
                </c:pt>
                <c:pt idx="57">
                  <c:v>55.5</c:v>
                </c:pt>
                <c:pt idx="58">
                  <c:v>55.6</c:v>
                </c:pt>
              </c:numCache>
            </c:numRef>
          </c:yVal>
          <c:smooth val="0"/>
          <c:extLst>
            <c:ext xmlns:c16="http://schemas.microsoft.com/office/drawing/2014/chart" uri="{C3380CC4-5D6E-409C-BE32-E72D297353CC}">
              <c16:uniqueId val="{00000002-38F7-4696-8620-BD5FB3EF9D28}"/>
            </c:ext>
          </c:extLst>
        </c:ser>
        <c:dLbls>
          <c:showLegendKey val="0"/>
          <c:showVal val="0"/>
          <c:showCatName val="0"/>
          <c:showSerName val="0"/>
          <c:showPercent val="0"/>
          <c:showBubbleSize val="0"/>
        </c:dLbls>
        <c:axId val="1159199119"/>
        <c:axId val="1159199535"/>
      </c:scatterChart>
      <c:valAx>
        <c:axId val="1159199119"/>
        <c:scaling>
          <c:orientation val="minMax"/>
        </c:scaling>
        <c:delete val="0"/>
        <c:axPos val="b"/>
        <c:majorGridlines>
          <c:spPr>
            <a:ln w="9525" cap="flat" cmpd="sng" algn="ctr">
              <a:solidFill>
                <a:schemeClr val="dk1">
                  <a:lumMod val="65000"/>
                  <a:lumOff val="35000"/>
                  <a:alpha val="75000"/>
                </a:schemeClr>
              </a:solidFill>
              <a:round/>
            </a:ln>
            <a:effectLst/>
          </c:spPr>
        </c:majorGridlines>
        <c:title>
          <c:tx>
            <c:rich>
              <a:bodyPr rot="0" spcFirstLastPara="1" vertOverflow="ellipsis" vert="horz" wrap="square" anchor="ctr" anchorCtr="1"/>
              <a:lstStyle/>
              <a:p>
                <a:pPr>
                  <a:defRPr sz="900" b="1" i="0" u="none" strike="noStrike" kern="1200" baseline="0">
                    <a:solidFill>
                      <a:schemeClr val="lt1">
                        <a:lumMod val="75000"/>
                      </a:schemeClr>
                    </a:solidFill>
                    <a:latin typeface="+mn-lt"/>
                    <a:ea typeface="+mn-ea"/>
                    <a:cs typeface="+mn-cs"/>
                  </a:defRPr>
                </a:pPr>
                <a:r>
                  <a:rPr lang="en-IN"/>
                  <a:t>Time</a:t>
                </a:r>
              </a:p>
            </c:rich>
          </c:tx>
          <c:overlay val="0"/>
          <c:spPr>
            <a:noFill/>
            <a:ln>
              <a:noFill/>
            </a:ln>
            <a:effectLst/>
          </c:spPr>
          <c:txPr>
            <a:bodyPr rot="0" spcFirstLastPara="1" vertOverflow="ellipsis" vert="horz" wrap="square" anchor="ctr" anchorCtr="1"/>
            <a:lstStyle/>
            <a:p>
              <a:pPr>
                <a:defRPr sz="900" b="1" i="0" u="none" strike="noStrike" kern="1200" baseline="0">
                  <a:solidFill>
                    <a:schemeClr val="lt1">
                      <a:lumMod val="75000"/>
                    </a:schemeClr>
                  </a:solidFill>
                  <a:latin typeface="+mn-lt"/>
                  <a:ea typeface="+mn-ea"/>
                  <a:cs typeface="+mn-cs"/>
                </a:defRPr>
              </a:pPr>
              <a:endParaRPr lang="en-US"/>
            </a:p>
          </c:txPr>
        </c:title>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en-US"/>
          </a:p>
        </c:txPr>
        <c:crossAx val="1159199535"/>
        <c:crosses val="autoZero"/>
        <c:crossBetween val="midCat"/>
      </c:valAx>
      <c:valAx>
        <c:axId val="1159199535"/>
        <c:scaling>
          <c:orientation val="minMax"/>
        </c:scaling>
        <c:delete val="0"/>
        <c:axPos val="l"/>
        <c:majorGridlines>
          <c:spPr>
            <a:ln w="9525" cap="flat" cmpd="sng" algn="ctr">
              <a:solidFill>
                <a:schemeClr val="dk1">
                  <a:lumMod val="65000"/>
                  <a:lumOff val="35000"/>
                  <a:alpha val="75000"/>
                </a:schemeClr>
              </a:solidFill>
              <a:round/>
            </a:ln>
            <a:effectLst/>
          </c:spPr>
        </c:majorGridlines>
        <c:title>
          <c:tx>
            <c:rich>
              <a:bodyPr rot="-5400000" spcFirstLastPara="1" vertOverflow="ellipsis" vert="horz" wrap="square" anchor="ctr" anchorCtr="1"/>
              <a:lstStyle/>
              <a:p>
                <a:pPr>
                  <a:defRPr sz="900" b="1" i="0" u="none" strike="noStrike" kern="1200" baseline="0">
                    <a:solidFill>
                      <a:schemeClr val="lt1">
                        <a:lumMod val="75000"/>
                      </a:schemeClr>
                    </a:solidFill>
                    <a:latin typeface="+mn-lt"/>
                    <a:ea typeface="+mn-ea"/>
                    <a:cs typeface="+mn-cs"/>
                  </a:defRPr>
                </a:pPr>
                <a:r>
                  <a:rPr lang="en-US"/>
                  <a:t>Temperature Deg C</a:t>
                </a:r>
              </a:p>
            </c:rich>
          </c:tx>
          <c:overlay val="0"/>
          <c:spPr>
            <a:noFill/>
            <a:ln>
              <a:noFill/>
            </a:ln>
            <a:effectLst/>
          </c:spPr>
          <c:txPr>
            <a:bodyPr rot="-5400000" spcFirstLastPara="1" vertOverflow="ellipsis" vert="horz" wrap="square" anchor="ctr" anchorCtr="1"/>
            <a:lstStyle/>
            <a:p>
              <a:pPr>
                <a:defRPr sz="900" b="1" i="0" u="none" strike="noStrike" kern="1200" baseline="0">
                  <a:solidFill>
                    <a:schemeClr val="lt1">
                      <a:lumMod val="7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lt1">
                <a:lumMod val="50000"/>
              </a:schemeClr>
            </a:solidFill>
            <a:round/>
          </a:ln>
          <a:effectLst/>
        </c:spPr>
        <c:txPr>
          <a:bodyPr rot="-6000000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en-US"/>
          </a:p>
        </c:txPr>
        <c:crossAx val="1159199119"/>
        <c:crosses val="autoZero"/>
        <c:crossBetween val="midCat"/>
      </c:valAx>
      <c:spPr>
        <a:noFill/>
        <a:ln>
          <a:noFill/>
        </a:ln>
        <a:effectLst/>
      </c:spPr>
    </c:plotArea>
    <c:legend>
      <c:legendPos val="r"/>
      <c:legendEntry>
        <c:idx val="0"/>
        <c:delete val="1"/>
      </c:legendEntry>
      <c:legendEntry>
        <c:idx val="1"/>
        <c:delete val="1"/>
      </c:legendEntry>
      <c:overlay val="0"/>
      <c:spPr>
        <a:noFill/>
        <a:ln>
          <a:noFill/>
        </a:ln>
        <a:effectLst/>
      </c:spPr>
      <c:txPr>
        <a:bodyPr rot="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en-US"/>
        </a:p>
      </c:txPr>
    </c:legend>
    <c:plotVisOnly val="1"/>
    <c:dispBlanksAs val="gap"/>
    <c:showDLblsOverMax val="0"/>
    <c:extLst/>
  </c:chart>
  <c:spPr>
    <a:solidFill>
      <a:schemeClr val="dk1">
        <a:lumMod val="75000"/>
        <a:lumOff val="25000"/>
      </a:schemeClr>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2">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ize="5"/>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charts/style3.xml><?xml version="1.0" encoding="utf-8"?>
<cs:chartStyle xmlns:cs="http://schemas.microsoft.com/office/drawing/2012/chartStyle" xmlns:a="http://schemas.openxmlformats.org/drawingml/2006/main" id="245">
  <cs:axisTitle>
    <cs:lnRef idx="0"/>
    <cs:fillRef idx="0"/>
    <cs:effectRef idx="0"/>
    <cs:fontRef idx="minor">
      <a:schemeClr val="lt1">
        <a:lumMod val="75000"/>
      </a:schemeClr>
    </cs:fontRef>
    <cs:defRPr sz="900" b="1" kern="1200"/>
  </cs:axisTitle>
  <cs:categoryAxis>
    <cs:lnRef idx="0"/>
    <cs:fillRef idx="0"/>
    <cs:effectRef idx="0"/>
    <cs:fontRef idx="minor">
      <a:schemeClr val="lt1">
        <a:lumMod val="75000"/>
      </a:schemeClr>
    </cs:fontRef>
    <cs:defRPr sz="900"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900" kern="1200"/>
  </cs:chartArea>
  <cs:dataLabel>
    <cs:lnRef idx="0"/>
    <cs:fillRef idx="0"/>
    <cs:effectRef idx="0"/>
    <cs:fontRef idx="minor">
      <a:schemeClr val="lt1">
        <a:lumMod val="75000"/>
      </a:schemeClr>
    </cs:fontRef>
    <cs:defRPr sz="900"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0"/>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
  <cs:dataPoint3D>
    <cs:lnRef idx="0">
      <cs:styleClr val="auto"/>
    </cs:lnRef>
    <cs:fillRef idx="0">
      <cs:styleClr val="auto"/>
    </cs:fillRef>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3D>
  <cs:dataPointLine>
    <cs:lnRef idx="0">
      <cs:styleClr val="auto"/>
    </cs:lnRef>
    <cs:fillRef idx="0">
      <cs:styleClr val="auto"/>
    </cs:fillRef>
    <cs:effectRef idx="0">
      <cs:styleClr val="auto"/>
    </cs:effectRef>
    <cs:fontRef idx="minor">
      <a:schemeClr val="dk1"/>
    </cs:fontRef>
    <cs:spPr>
      <a:ln w="22225" cap="rnd">
        <a:solidFill>
          <a:schemeClr val="phClr"/>
        </a:solidFill>
      </a:ln>
      <a:effectLst>
        <a:glow rad="139700">
          <a:schemeClr val="phClr">
            <a:satMod val="175000"/>
            <a:alpha val="1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3"/>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900"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tx1"/>
    </cs:fontRef>
    <cs:spPr>
      <a:ln w="9525" cap="flat" cmpd="sng" algn="ctr">
        <a:solidFill>
          <a:schemeClr val="dk1">
            <a:lumMod val="65000"/>
            <a:lumOff val="35000"/>
            <a:alpha val="75000"/>
          </a:schemeClr>
        </a:solidFill>
        <a:round/>
      </a:ln>
    </cs:spPr>
  </cs:gridlineMajor>
  <cs:gridlineMinor>
    <cs:lnRef idx="0"/>
    <cs:fillRef idx="0"/>
    <cs:effectRef idx="0"/>
    <cs:fontRef idx="minor">
      <a:schemeClr val="tx1"/>
    </cs:fontRef>
    <cs:spPr>
      <a:ln w="9525" cap="flat" cmpd="sng" algn="ctr">
        <a:solidFill>
          <a:schemeClr val="dk1">
            <a:lumMod val="65000"/>
            <a:lumOff val="35000"/>
            <a:alpha val="25000"/>
          </a:schemeClr>
        </a:soli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900"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400"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75000"/>
      </a:schemeClr>
    </cs:fontRef>
    <cs:defRPr sz="900"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spPr>
      <a:ln w="9525" cap="flat" cmpd="sng" algn="ctr">
        <a:solidFill>
          <a:schemeClr val="lt1">
            <a:lumMod val="50000"/>
          </a:schemeClr>
        </a:solidFill>
        <a:round/>
      </a:ln>
    </cs:spPr>
    <cs:defRPr sz="900" kern="1200"/>
    <cs:bodyPr/>
  </cs:valueAxis>
  <cs:wall>
    <cs:lnRef idx="0"/>
    <cs:fillRef idx="0"/>
    <cs:effectRef idx="0"/>
    <cs:fontRef idx="minor">
      <a:schemeClr val="dk1"/>
    </cs:fontRef>
  </cs:wall>
</cs:chartStyle>
</file>

<file path=ppt/charts/style4.xml><?xml version="1.0" encoding="utf-8"?>
<cs:chartStyle xmlns:cs="http://schemas.microsoft.com/office/drawing/2012/chartStyle" xmlns:a="http://schemas.openxmlformats.org/drawingml/2006/main" id="245">
  <cs:axisTitle>
    <cs:lnRef idx="0"/>
    <cs:fillRef idx="0"/>
    <cs:effectRef idx="0"/>
    <cs:fontRef idx="minor">
      <a:schemeClr val="lt1">
        <a:lumMod val="75000"/>
      </a:schemeClr>
    </cs:fontRef>
    <cs:defRPr sz="900" b="1" kern="1200"/>
  </cs:axisTitle>
  <cs:categoryAxis>
    <cs:lnRef idx="0"/>
    <cs:fillRef idx="0"/>
    <cs:effectRef idx="0"/>
    <cs:fontRef idx="minor">
      <a:schemeClr val="lt1">
        <a:lumMod val="75000"/>
      </a:schemeClr>
    </cs:fontRef>
    <cs:defRPr sz="900"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900" kern="1200"/>
  </cs:chartArea>
  <cs:dataLabel>
    <cs:lnRef idx="0"/>
    <cs:fillRef idx="0"/>
    <cs:effectRef idx="0"/>
    <cs:fontRef idx="minor">
      <a:schemeClr val="lt1">
        <a:lumMod val="75000"/>
      </a:schemeClr>
    </cs:fontRef>
    <cs:defRPr sz="900"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0"/>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
  <cs:dataPoint3D>
    <cs:lnRef idx="0">
      <cs:styleClr val="auto"/>
    </cs:lnRef>
    <cs:fillRef idx="0">
      <cs:styleClr val="auto"/>
    </cs:fillRef>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3D>
  <cs:dataPointLine>
    <cs:lnRef idx="0">
      <cs:styleClr val="auto"/>
    </cs:lnRef>
    <cs:fillRef idx="0">
      <cs:styleClr val="auto"/>
    </cs:fillRef>
    <cs:effectRef idx="0">
      <cs:styleClr val="auto"/>
    </cs:effectRef>
    <cs:fontRef idx="minor">
      <a:schemeClr val="dk1"/>
    </cs:fontRef>
    <cs:spPr>
      <a:ln w="22225" cap="rnd">
        <a:solidFill>
          <a:schemeClr val="phClr"/>
        </a:solidFill>
      </a:ln>
      <a:effectLst>
        <a:glow rad="139700">
          <a:schemeClr val="phClr">
            <a:satMod val="175000"/>
            <a:alpha val="1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3"/>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900"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tx1"/>
    </cs:fontRef>
    <cs:spPr>
      <a:ln w="9525" cap="flat" cmpd="sng" algn="ctr">
        <a:solidFill>
          <a:schemeClr val="dk1">
            <a:lumMod val="65000"/>
            <a:lumOff val="35000"/>
            <a:alpha val="75000"/>
          </a:schemeClr>
        </a:solidFill>
        <a:round/>
      </a:ln>
    </cs:spPr>
  </cs:gridlineMajor>
  <cs:gridlineMinor>
    <cs:lnRef idx="0"/>
    <cs:fillRef idx="0"/>
    <cs:effectRef idx="0"/>
    <cs:fontRef idx="minor">
      <a:schemeClr val="tx1"/>
    </cs:fontRef>
    <cs:spPr>
      <a:ln w="9525" cap="flat" cmpd="sng" algn="ctr">
        <a:solidFill>
          <a:schemeClr val="dk1">
            <a:lumMod val="65000"/>
            <a:lumOff val="35000"/>
            <a:alpha val="25000"/>
          </a:schemeClr>
        </a:soli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900"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400"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75000"/>
      </a:schemeClr>
    </cs:fontRef>
    <cs:defRPr sz="900"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spPr>
      <a:ln w="9525" cap="flat" cmpd="sng" algn="ctr">
        <a:solidFill>
          <a:schemeClr val="lt1">
            <a:lumMod val="50000"/>
          </a:schemeClr>
        </a:solidFill>
        <a:round/>
      </a:ln>
    </cs:spPr>
    <cs:defRPr sz="900" kern="1200"/>
    <cs:bodyPr/>
  </cs:valueAxis>
  <cs:wall>
    <cs:lnRef idx="0"/>
    <cs:fillRef idx="0"/>
    <cs:effectRef idx="0"/>
    <cs:fontRef idx="minor">
      <a:schemeClr val="dk1"/>
    </cs:fontRef>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DC89467-9E91-47E7-856B-DEA7390DE2FD}"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endParaRPr lang="en-IN"/>
        </a:p>
      </dgm:t>
    </dgm:pt>
    <dgm:pt modelId="{D8BB6807-B338-4306-B567-A1E56DCF4079}">
      <dgm:prSet phldrT="[Text]"/>
      <dgm:spPr>
        <a:solidFill>
          <a:schemeClr val="accent2">
            <a:lumMod val="75000"/>
          </a:schemeClr>
        </a:solidFill>
      </dgm:spPr>
      <dgm:t>
        <a:bodyPr/>
        <a:lstStyle/>
        <a:p>
          <a:r>
            <a:rPr lang="en-IN" dirty="0"/>
            <a:t>ETL</a:t>
          </a:r>
        </a:p>
      </dgm:t>
    </dgm:pt>
    <dgm:pt modelId="{43EEE1FA-7B11-4BE7-8B9C-F7102944F2C4}" type="parTrans" cxnId="{366EBB7A-200A-4D49-85B1-264BFF946C8B}">
      <dgm:prSet/>
      <dgm:spPr/>
      <dgm:t>
        <a:bodyPr/>
        <a:lstStyle/>
        <a:p>
          <a:endParaRPr lang="en-IN"/>
        </a:p>
      </dgm:t>
    </dgm:pt>
    <dgm:pt modelId="{D4B8FE97-8C29-437A-8A6A-12ABF5E62AAD}" type="sibTrans" cxnId="{366EBB7A-200A-4D49-85B1-264BFF946C8B}">
      <dgm:prSet/>
      <dgm:spPr/>
      <dgm:t>
        <a:bodyPr/>
        <a:lstStyle/>
        <a:p>
          <a:endParaRPr lang="en-IN"/>
        </a:p>
      </dgm:t>
    </dgm:pt>
    <dgm:pt modelId="{CEDE3D93-5A66-4719-BB1D-50C286EF356E}">
      <dgm:prSet phldrT="[Text]"/>
      <dgm:spPr/>
      <dgm:t>
        <a:bodyPr/>
        <a:lstStyle/>
        <a:p>
          <a:r>
            <a:rPr lang="en-IN" dirty="0"/>
            <a:t>Read CSV file for the dataset</a:t>
          </a:r>
        </a:p>
      </dgm:t>
    </dgm:pt>
    <dgm:pt modelId="{D4EBC477-F3A5-4FF6-BB67-A3A138074830}" type="parTrans" cxnId="{E1C04CDE-C78A-4A9C-8E86-F393F5056A68}">
      <dgm:prSet/>
      <dgm:spPr/>
      <dgm:t>
        <a:bodyPr/>
        <a:lstStyle/>
        <a:p>
          <a:endParaRPr lang="en-IN"/>
        </a:p>
      </dgm:t>
    </dgm:pt>
    <dgm:pt modelId="{EA781733-37D4-41EC-A38B-2FFC3E29E499}" type="sibTrans" cxnId="{E1C04CDE-C78A-4A9C-8E86-F393F5056A68}">
      <dgm:prSet/>
      <dgm:spPr/>
      <dgm:t>
        <a:bodyPr/>
        <a:lstStyle/>
        <a:p>
          <a:endParaRPr lang="en-IN"/>
        </a:p>
      </dgm:t>
    </dgm:pt>
    <dgm:pt modelId="{A78BE9E3-480B-405D-8C5A-5EBB78B55D28}">
      <dgm:prSet phldrT="[Text]"/>
      <dgm:spPr/>
      <dgm:t>
        <a:bodyPr/>
        <a:lstStyle/>
        <a:p>
          <a:r>
            <a:rPr lang="en-US" dirty="0"/>
            <a:t>Perform scaling and transformation of data</a:t>
          </a:r>
          <a:endParaRPr lang="en-IN" dirty="0"/>
        </a:p>
      </dgm:t>
    </dgm:pt>
    <dgm:pt modelId="{73A376D8-F039-4FC0-8B98-B85BAF3FC605}" type="parTrans" cxnId="{184C549C-727D-4B02-9EBA-E057F5EC2BD5}">
      <dgm:prSet/>
      <dgm:spPr/>
      <dgm:t>
        <a:bodyPr/>
        <a:lstStyle/>
        <a:p>
          <a:endParaRPr lang="en-IN"/>
        </a:p>
      </dgm:t>
    </dgm:pt>
    <dgm:pt modelId="{53F2AFC3-D542-46AC-9CF8-C98542C57158}" type="sibTrans" cxnId="{184C549C-727D-4B02-9EBA-E057F5EC2BD5}">
      <dgm:prSet/>
      <dgm:spPr/>
      <dgm:t>
        <a:bodyPr/>
        <a:lstStyle/>
        <a:p>
          <a:endParaRPr lang="en-IN"/>
        </a:p>
      </dgm:t>
    </dgm:pt>
    <dgm:pt modelId="{9160A6E2-A9E9-4F17-8661-055B1E0199D0}">
      <dgm:prSet phldrT="[Text]"/>
      <dgm:spPr>
        <a:solidFill>
          <a:srgbClr val="FFC000"/>
        </a:solidFill>
      </dgm:spPr>
      <dgm:t>
        <a:bodyPr/>
        <a:lstStyle/>
        <a:p>
          <a:r>
            <a:rPr lang="en-IN" dirty="0"/>
            <a:t>RUN ALGORITHM</a:t>
          </a:r>
        </a:p>
      </dgm:t>
    </dgm:pt>
    <dgm:pt modelId="{64AAF220-332E-4BD9-8BE0-A2A46E45E9B5}" type="parTrans" cxnId="{0A4A65FC-6FCA-4494-8FF1-E96055142EE6}">
      <dgm:prSet/>
      <dgm:spPr/>
      <dgm:t>
        <a:bodyPr/>
        <a:lstStyle/>
        <a:p>
          <a:endParaRPr lang="en-IN"/>
        </a:p>
      </dgm:t>
    </dgm:pt>
    <dgm:pt modelId="{D2D38C9B-68A9-41CD-A347-7A72B041D6C6}" type="sibTrans" cxnId="{0A4A65FC-6FCA-4494-8FF1-E96055142EE6}">
      <dgm:prSet/>
      <dgm:spPr/>
      <dgm:t>
        <a:bodyPr/>
        <a:lstStyle/>
        <a:p>
          <a:endParaRPr lang="en-IN"/>
        </a:p>
      </dgm:t>
    </dgm:pt>
    <dgm:pt modelId="{0446024B-A217-4E6F-8CDA-6DFDD25EC29A}">
      <dgm:prSet phldrT="[Text]"/>
      <dgm:spPr/>
      <dgm:t>
        <a:bodyPr/>
        <a:lstStyle/>
        <a:p>
          <a:r>
            <a:rPr lang="en-US" dirty="0"/>
            <a:t>Train the model on ensemble techniques including Logistic Regression at the output layer.</a:t>
          </a:r>
          <a:endParaRPr lang="en-IN" dirty="0"/>
        </a:p>
      </dgm:t>
    </dgm:pt>
    <dgm:pt modelId="{F431BB11-C3F6-47A5-9629-F145B5284502}" type="parTrans" cxnId="{91D9ED1D-587A-4D63-B25A-05BA6A2454EB}">
      <dgm:prSet/>
      <dgm:spPr/>
      <dgm:t>
        <a:bodyPr/>
        <a:lstStyle/>
        <a:p>
          <a:endParaRPr lang="en-IN"/>
        </a:p>
      </dgm:t>
    </dgm:pt>
    <dgm:pt modelId="{03FB9F84-AC77-4877-800C-F1EC21041A13}" type="sibTrans" cxnId="{91D9ED1D-587A-4D63-B25A-05BA6A2454EB}">
      <dgm:prSet/>
      <dgm:spPr/>
      <dgm:t>
        <a:bodyPr/>
        <a:lstStyle/>
        <a:p>
          <a:endParaRPr lang="en-IN"/>
        </a:p>
      </dgm:t>
    </dgm:pt>
    <dgm:pt modelId="{00F1D324-491B-4346-98A9-622F47BC3112}">
      <dgm:prSet phldrT="[Text]"/>
      <dgm:spPr>
        <a:solidFill>
          <a:srgbClr val="00B050"/>
        </a:solidFill>
      </dgm:spPr>
      <dgm:t>
        <a:bodyPr/>
        <a:lstStyle/>
        <a:p>
          <a:r>
            <a:rPr lang="en-IN" dirty="0"/>
            <a:t>VALIDATE OUTPUT</a:t>
          </a:r>
        </a:p>
      </dgm:t>
    </dgm:pt>
    <dgm:pt modelId="{2B6504FB-BE9F-4EAC-AE08-9C8E43B81726}" type="parTrans" cxnId="{D40D24EF-1E1E-4533-82D4-A757C1BC6DC1}">
      <dgm:prSet/>
      <dgm:spPr/>
      <dgm:t>
        <a:bodyPr/>
        <a:lstStyle/>
        <a:p>
          <a:endParaRPr lang="en-IN"/>
        </a:p>
      </dgm:t>
    </dgm:pt>
    <dgm:pt modelId="{5CCF64D2-121E-45FD-93E3-4378A004C79C}" type="sibTrans" cxnId="{D40D24EF-1E1E-4533-82D4-A757C1BC6DC1}">
      <dgm:prSet/>
      <dgm:spPr/>
      <dgm:t>
        <a:bodyPr/>
        <a:lstStyle/>
        <a:p>
          <a:endParaRPr lang="en-IN"/>
        </a:p>
      </dgm:t>
    </dgm:pt>
    <dgm:pt modelId="{D9BDE92D-CB19-438F-9498-2C8005319BA2}">
      <dgm:prSet phldrT="[Text]"/>
      <dgm:spPr/>
      <dgm:t>
        <a:bodyPr/>
        <a:lstStyle/>
        <a:p>
          <a:r>
            <a:rPr lang="en-IN" dirty="0"/>
            <a:t>Predict mean value for next 30 mins using the equation and form a NumPy array</a:t>
          </a:r>
        </a:p>
      </dgm:t>
    </dgm:pt>
    <dgm:pt modelId="{4D889F82-74EA-41CE-83D9-CB0EC3C64F05}" type="parTrans" cxnId="{D532781C-A452-4180-9CE1-8C3A8B2AFE3A}">
      <dgm:prSet/>
      <dgm:spPr/>
      <dgm:t>
        <a:bodyPr/>
        <a:lstStyle/>
        <a:p>
          <a:endParaRPr lang="en-IN"/>
        </a:p>
      </dgm:t>
    </dgm:pt>
    <dgm:pt modelId="{4191A399-CA18-4FF8-AF08-1D2957C20E75}" type="sibTrans" cxnId="{D532781C-A452-4180-9CE1-8C3A8B2AFE3A}">
      <dgm:prSet/>
      <dgm:spPr/>
      <dgm:t>
        <a:bodyPr/>
        <a:lstStyle/>
        <a:p>
          <a:endParaRPr lang="en-IN"/>
        </a:p>
      </dgm:t>
    </dgm:pt>
    <dgm:pt modelId="{F8B3C08D-78D6-4C84-9675-4F9387971B52}">
      <dgm:prSet phldrT="[Text]"/>
      <dgm:spPr/>
      <dgm:t>
        <a:bodyPr/>
        <a:lstStyle/>
        <a:p>
          <a:r>
            <a:rPr lang="en-IN" dirty="0"/>
            <a:t>Finalized on the ML technique – (RNN)</a:t>
          </a:r>
        </a:p>
      </dgm:t>
    </dgm:pt>
    <dgm:pt modelId="{52E43282-967D-41CF-BAA7-B38490AA0637}" type="parTrans" cxnId="{FFC64C5F-1AFB-445D-970E-11EC47044689}">
      <dgm:prSet/>
      <dgm:spPr/>
      <dgm:t>
        <a:bodyPr/>
        <a:lstStyle/>
        <a:p>
          <a:endParaRPr lang="en-IN"/>
        </a:p>
      </dgm:t>
    </dgm:pt>
    <dgm:pt modelId="{B39F3573-FCCF-42EA-BCA1-C242417DBE4C}" type="sibTrans" cxnId="{FFC64C5F-1AFB-445D-970E-11EC47044689}">
      <dgm:prSet/>
      <dgm:spPr/>
      <dgm:t>
        <a:bodyPr/>
        <a:lstStyle/>
        <a:p>
          <a:endParaRPr lang="en-IN"/>
        </a:p>
      </dgm:t>
    </dgm:pt>
    <dgm:pt modelId="{A7F4D95F-61FF-4F97-9F92-0D8451B565A1}">
      <dgm:prSet phldrT="[Text]"/>
      <dgm:spPr/>
      <dgm:t>
        <a:bodyPr/>
        <a:lstStyle/>
        <a:p>
          <a:r>
            <a:rPr lang="en-IN" dirty="0"/>
            <a:t>Used Logistic regression at output layer with 1 class boundary limit at 65</a:t>
          </a:r>
        </a:p>
      </dgm:t>
    </dgm:pt>
    <dgm:pt modelId="{10BF8530-24F7-4E39-85C9-0095AA3CDCC1}" type="parTrans" cxnId="{FC94AF3C-144F-4D7D-83F2-D9035EE03484}">
      <dgm:prSet/>
      <dgm:spPr/>
      <dgm:t>
        <a:bodyPr/>
        <a:lstStyle/>
        <a:p>
          <a:endParaRPr lang="en-IN"/>
        </a:p>
      </dgm:t>
    </dgm:pt>
    <dgm:pt modelId="{3098094B-5E66-4EE4-B517-0A60EC4A8E7C}" type="sibTrans" cxnId="{FC94AF3C-144F-4D7D-83F2-D9035EE03484}">
      <dgm:prSet/>
      <dgm:spPr/>
      <dgm:t>
        <a:bodyPr/>
        <a:lstStyle/>
        <a:p>
          <a:endParaRPr lang="en-IN"/>
        </a:p>
      </dgm:t>
    </dgm:pt>
    <dgm:pt modelId="{9801742C-153C-4AC3-8040-C0FFB518374B}" type="pres">
      <dgm:prSet presAssocID="{EDC89467-9E91-47E7-856B-DEA7390DE2FD}" presName="linearFlow" presStyleCnt="0">
        <dgm:presLayoutVars>
          <dgm:dir/>
          <dgm:animLvl val="lvl"/>
          <dgm:resizeHandles val="exact"/>
        </dgm:presLayoutVars>
      </dgm:prSet>
      <dgm:spPr/>
    </dgm:pt>
    <dgm:pt modelId="{293DF772-3768-42B7-B1F0-E38C74ABF7B6}" type="pres">
      <dgm:prSet presAssocID="{D8BB6807-B338-4306-B567-A1E56DCF4079}" presName="composite" presStyleCnt="0"/>
      <dgm:spPr/>
    </dgm:pt>
    <dgm:pt modelId="{9EA83C85-2291-4E3D-BF06-8F9CCECB74B4}" type="pres">
      <dgm:prSet presAssocID="{D8BB6807-B338-4306-B567-A1E56DCF4079}" presName="parentText" presStyleLbl="alignNode1" presStyleIdx="0" presStyleCnt="3" custLinFactNeighborY="-2074">
        <dgm:presLayoutVars>
          <dgm:chMax val="1"/>
          <dgm:bulletEnabled val="1"/>
        </dgm:presLayoutVars>
      </dgm:prSet>
      <dgm:spPr/>
    </dgm:pt>
    <dgm:pt modelId="{D745434C-7C10-4F5D-A4D6-A8A358FC853D}" type="pres">
      <dgm:prSet presAssocID="{D8BB6807-B338-4306-B567-A1E56DCF4079}" presName="descendantText" presStyleLbl="alignAcc1" presStyleIdx="0" presStyleCnt="3" custLinFactNeighborX="79" custLinFactNeighborY="-582">
        <dgm:presLayoutVars>
          <dgm:bulletEnabled val="1"/>
        </dgm:presLayoutVars>
      </dgm:prSet>
      <dgm:spPr/>
    </dgm:pt>
    <dgm:pt modelId="{22AFF6CB-AE48-4D3F-A3F6-7D3AD5305136}" type="pres">
      <dgm:prSet presAssocID="{D4B8FE97-8C29-437A-8A6A-12ABF5E62AAD}" presName="sp" presStyleCnt="0"/>
      <dgm:spPr/>
    </dgm:pt>
    <dgm:pt modelId="{3A68F5F1-60D2-4990-8F6A-6643D6E5E54B}" type="pres">
      <dgm:prSet presAssocID="{9160A6E2-A9E9-4F17-8661-055B1E0199D0}" presName="composite" presStyleCnt="0"/>
      <dgm:spPr/>
    </dgm:pt>
    <dgm:pt modelId="{F731723D-2111-417F-919D-4CFCBB2F37CF}" type="pres">
      <dgm:prSet presAssocID="{9160A6E2-A9E9-4F17-8661-055B1E0199D0}" presName="parentText" presStyleLbl="alignNode1" presStyleIdx="1" presStyleCnt="3" custScaleY="98107" custLinFactNeighborX="-819" custLinFactNeighborY="-1698">
        <dgm:presLayoutVars>
          <dgm:chMax val="1"/>
          <dgm:bulletEnabled val="1"/>
        </dgm:presLayoutVars>
      </dgm:prSet>
      <dgm:spPr/>
    </dgm:pt>
    <dgm:pt modelId="{E17F5C4F-CF39-498A-BF08-EE10641ADE73}" type="pres">
      <dgm:prSet presAssocID="{9160A6E2-A9E9-4F17-8661-055B1E0199D0}" presName="descendantText" presStyleLbl="alignAcc1" presStyleIdx="1" presStyleCnt="3" custScaleY="100000">
        <dgm:presLayoutVars>
          <dgm:bulletEnabled val="1"/>
        </dgm:presLayoutVars>
      </dgm:prSet>
      <dgm:spPr/>
    </dgm:pt>
    <dgm:pt modelId="{A5E7BAF6-3D40-42C3-A371-28580B4A3A1C}" type="pres">
      <dgm:prSet presAssocID="{D2D38C9B-68A9-41CD-A347-7A72B041D6C6}" presName="sp" presStyleCnt="0"/>
      <dgm:spPr/>
    </dgm:pt>
    <dgm:pt modelId="{F4DA5665-CBAD-494B-A6AD-23BC487CFF07}" type="pres">
      <dgm:prSet presAssocID="{00F1D324-491B-4346-98A9-622F47BC3112}" presName="composite" presStyleCnt="0"/>
      <dgm:spPr/>
    </dgm:pt>
    <dgm:pt modelId="{A56731AF-57A8-498B-A4D4-CA223F5D91E7}" type="pres">
      <dgm:prSet presAssocID="{00F1D324-491B-4346-98A9-622F47BC3112}" presName="parentText" presStyleLbl="alignNode1" presStyleIdx="2" presStyleCnt="3" custLinFactNeighborX="995" custLinFactNeighborY="24365">
        <dgm:presLayoutVars>
          <dgm:chMax val="1"/>
          <dgm:bulletEnabled val="1"/>
        </dgm:presLayoutVars>
      </dgm:prSet>
      <dgm:spPr/>
    </dgm:pt>
    <dgm:pt modelId="{52A8BEC2-6439-42CC-9B37-3F882827DC09}" type="pres">
      <dgm:prSet presAssocID="{00F1D324-491B-4346-98A9-622F47BC3112}" presName="descendantText" presStyleLbl="alignAcc1" presStyleIdx="2" presStyleCnt="3" custLinFactNeighborX="366" custLinFactNeighborY="6260">
        <dgm:presLayoutVars>
          <dgm:bulletEnabled val="1"/>
        </dgm:presLayoutVars>
      </dgm:prSet>
      <dgm:spPr/>
    </dgm:pt>
  </dgm:ptLst>
  <dgm:cxnLst>
    <dgm:cxn modelId="{D532781C-A452-4180-9CE1-8C3A8B2AFE3A}" srcId="{00F1D324-491B-4346-98A9-622F47BC3112}" destId="{D9BDE92D-CB19-438F-9498-2C8005319BA2}" srcOrd="0" destOrd="0" parTransId="{4D889F82-74EA-41CE-83D9-CB0EC3C64F05}" sibTransId="{4191A399-CA18-4FF8-AF08-1D2957C20E75}"/>
    <dgm:cxn modelId="{91D9ED1D-587A-4D63-B25A-05BA6A2454EB}" srcId="{9160A6E2-A9E9-4F17-8661-055B1E0199D0}" destId="{0446024B-A217-4E6F-8CDA-6DFDD25EC29A}" srcOrd="0" destOrd="0" parTransId="{F431BB11-C3F6-47A5-9629-F145B5284502}" sibTransId="{03FB9F84-AC77-4877-800C-F1EC21041A13}"/>
    <dgm:cxn modelId="{073E2424-D454-42E7-92F0-6724174299BF}" type="presOf" srcId="{0446024B-A217-4E6F-8CDA-6DFDD25EC29A}" destId="{E17F5C4F-CF39-498A-BF08-EE10641ADE73}" srcOrd="0" destOrd="0" presId="urn:microsoft.com/office/officeart/2005/8/layout/chevron2"/>
    <dgm:cxn modelId="{C13C5233-0F98-4E09-86FB-A603FEF3F7C2}" type="presOf" srcId="{D9BDE92D-CB19-438F-9498-2C8005319BA2}" destId="{52A8BEC2-6439-42CC-9B37-3F882827DC09}" srcOrd="0" destOrd="0" presId="urn:microsoft.com/office/officeart/2005/8/layout/chevron2"/>
    <dgm:cxn modelId="{FC94AF3C-144F-4D7D-83F2-D9035EE03484}" srcId="{9160A6E2-A9E9-4F17-8661-055B1E0199D0}" destId="{A7F4D95F-61FF-4F97-9F92-0D8451B565A1}" srcOrd="2" destOrd="0" parTransId="{10BF8530-24F7-4E39-85C9-0095AA3CDCC1}" sibTransId="{3098094B-5E66-4EE4-B517-0A60EC4A8E7C}"/>
    <dgm:cxn modelId="{FFC64C5F-1AFB-445D-970E-11EC47044689}" srcId="{9160A6E2-A9E9-4F17-8661-055B1E0199D0}" destId="{F8B3C08D-78D6-4C84-9675-4F9387971B52}" srcOrd="1" destOrd="0" parTransId="{52E43282-967D-41CF-BAA7-B38490AA0637}" sibTransId="{B39F3573-FCCF-42EA-BCA1-C242417DBE4C}"/>
    <dgm:cxn modelId="{EC264A4A-164D-45D6-8F58-AC7C80B820E6}" type="presOf" srcId="{EDC89467-9E91-47E7-856B-DEA7390DE2FD}" destId="{9801742C-153C-4AC3-8040-C0FFB518374B}" srcOrd="0" destOrd="0" presId="urn:microsoft.com/office/officeart/2005/8/layout/chevron2"/>
    <dgm:cxn modelId="{366EBB7A-200A-4D49-85B1-264BFF946C8B}" srcId="{EDC89467-9E91-47E7-856B-DEA7390DE2FD}" destId="{D8BB6807-B338-4306-B567-A1E56DCF4079}" srcOrd="0" destOrd="0" parTransId="{43EEE1FA-7B11-4BE7-8B9C-F7102944F2C4}" sibTransId="{D4B8FE97-8C29-437A-8A6A-12ABF5E62AAD}"/>
    <dgm:cxn modelId="{184C549C-727D-4B02-9EBA-E057F5EC2BD5}" srcId="{D8BB6807-B338-4306-B567-A1E56DCF4079}" destId="{A78BE9E3-480B-405D-8C5A-5EBB78B55D28}" srcOrd="1" destOrd="0" parTransId="{73A376D8-F039-4FC0-8B98-B85BAF3FC605}" sibTransId="{53F2AFC3-D542-46AC-9CF8-C98542C57158}"/>
    <dgm:cxn modelId="{8AB659AB-F78B-4FC1-9737-B981750BAE40}" type="presOf" srcId="{00F1D324-491B-4346-98A9-622F47BC3112}" destId="{A56731AF-57A8-498B-A4D4-CA223F5D91E7}" srcOrd="0" destOrd="0" presId="urn:microsoft.com/office/officeart/2005/8/layout/chevron2"/>
    <dgm:cxn modelId="{57789AB3-35CF-4A8C-97C0-408A8CB3438B}" type="presOf" srcId="{9160A6E2-A9E9-4F17-8661-055B1E0199D0}" destId="{F731723D-2111-417F-919D-4CFCBB2F37CF}" srcOrd="0" destOrd="0" presId="urn:microsoft.com/office/officeart/2005/8/layout/chevron2"/>
    <dgm:cxn modelId="{B647D9BA-92DF-4C10-99F5-18EBF519B650}" type="presOf" srcId="{A78BE9E3-480B-405D-8C5A-5EBB78B55D28}" destId="{D745434C-7C10-4F5D-A4D6-A8A358FC853D}" srcOrd="0" destOrd="1" presId="urn:microsoft.com/office/officeart/2005/8/layout/chevron2"/>
    <dgm:cxn modelId="{E1C04CDE-C78A-4A9C-8E86-F393F5056A68}" srcId="{D8BB6807-B338-4306-B567-A1E56DCF4079}" destId="{CEDE3D93-5A66-4719-BB1D-50C286EF356E}" srcOrd="0" destOrd="0" parTransId="{D4EBC477-F3A5-4FF6-BB67-A3A138074830}" sibTransId="{EA781733-37D4-41EC-A38B-2FFC3E29E499}"/>
    <dgm:cxn modelId="{804C1BE2-B9BA-4217-8383-899AF12ECC3F}" type="presOf" srcId="{D8BB6807-B338-4306-B567-A1E56DCF4079}" destId="{9EA83C85-2291-4E3D-BF06-8F9CCECB74B4}" srcOrd="0" destOrd="0" presId="urn:microsoft.com/office/officeart/2005/8/layout/chevron2"/>
    <dgm:cxn modelId="{E2BC58E6-5D80-48DC-B3F3-45D79FD706EA}" type="presOf" srcId="{CEDE3D93-5A66-4719-BB1D-50C286EF356E}" destId="{D745434C-7C10-4F5D-A4D6-A8A358FC853D}" srcOrd="0" destOrd="0" presId="urn:microsoft.com/office/officeart/2005/8/layout/chevron2"/>
    <dgm:cxn modelId="{D40D24EF-1E1E-4533-82D4-A757C1BC6DC1}" srcId="{EDC89467-9E91-47E7-856B-DEA7390DE2FD}" destId="{00F1D324-491B-4346-98A9-622F47BC3112}" srcOrd="2" destOrd="0" parTransId="{2B6504FB-BE9F-4EAC-AE08-9C8E43B81726}" sibTransId="{5CCF64D2-121E-45FD-93E3-4378A004C79C}"/>
    <dgm:cxn modelId="{8E8922F6-FCF7-4B43-9AC2-FD67397C3D82}" type="presOf" srcId="{A7F4D95F-61FF-4F97-9F92-0D8451B565A1}" destId="{E17F5C4F-CF39-498A-BF08-EE10641ADE73}" srcOrd="0" destOrd="2" presId="urn:microsoft.com/office/officeart/2005/8/layout/chevron2"/>
    <dgm:cxn modelId="{2033DEFB-8831-41E0-BD98-2CEA11B52B61}" type="presOf" srcId="{F8B3C08D-78D6-4C84-9675-4F9387971B52}" destId="{E17F5C4F-CF39-498A-BF08-EE10641ADE73}" srcOrd="0" destOrd="1" presId="urn:microsoft.com/office/officeart/2005/8/layout/chevron2"/>
    <dgm:cxn modelId="{0A4A65FC-6FCA-4494-8FF1-E96055142EE6}" srcId="{EDC89467-9E91-47E7-856B-DEA7390DE2FD}" destId="{9160A6E2-A9E9-4F17-8661-055B1E0199D0}" srcOrd="1" destOrd="0" parTransId="{64AAF220-332E-4BD9-8BE0-A2A46E45E9B5}" sibTransId="{D2D38C9B-68A9-41CD-A347-7A72B041D6C6}"/>
    <dgm:cxn modelId="{91FBC665-79F1-43FD-A23C-B4A9571F3009}" type="presParOf" srcId="{9801742C-153C-4AC3-8040-C0FFB518374B}" destId="{293DF772-3768-42B7-B1F0-E38C74ABF7B6}" srcOrd="0" destOrd="0" presId="urn:microsoft.com/office/officeart/2005/8/layout/chevron2"/>
    <dgm:cxn modelId="{DB3969DD-D76E-42E7-819E-AD9B9EBA1062}" type="presParOf" srcId="{293DF772-3768-42B7-B1F0-E38C74ABF7B6}" destId="{9EA83C85-2291-4E3D-BF06-8F9CCECB74B4}" srcOrd="0" destOrd="0" presId="urn:microsoft.com/office/officeart/2005/8/layout/chevron2"/>
    <dgm:cxn modelId="{8DB711FD-6E32-445A-B005-1F8EB9E761AE}" type="presParOf" srcId="{293DF772-3768-42B7-B1F0-E38C74ABF7B6}" destId="{D745434C-7C10-4F5D-A4D6-A8A358FC853D}" srcOrd="1" destOrd="0" presId="urn:microsoft.com/office/officeart/2005/8/layout/chevron2"/>
    <dgm:cxn modelId="{4F3D4CB9-21C2-41C6-880C-B941368D4D7F}" type="presParOf" srcId="{9801742C-153C-4AC3-8040-C0FFB518374B}" destId="{22AFF6CB-AE48-4D3F-A3F6-7D3AD5305136}" srcOrd="1" destOrd="0" presId="urn:microsoft.com/office/officeart/2005/8/layout/chevron2"/>
    <dgm:cxn modelId="{E02E32D7-949F-40FF-BA0F-63E544E09DF0}" type="presParOf" srcId="{9801742C-153C-4AC3-8040-C0FFB518374B}" destId="{3A68F5F1-60D2-4990-8F6A-6643D6E5E54B}" srcOrd="2" destOrd="0" presId="urn:microsoft.com/office/officeart/2005/8/layout/chevron2"/>
    <dgm:cxn modelId="{EF489170-7373-43F6-ABDC-6D3860CF0745}" type="presParOf" srcId="{3A68F5F1-60D2-4990-8F6A-6643D6E5E54B}" destId="{F731723D-2111-417F-919D-4CFCBB2F37CF}" srcOrd="0" destOrd="0" presId="urn:microsoft.com/office/officeart/2005/8/layout/chevron2"/>
    <dgm:cxn modelId="{384D5F04-791F-4B3F-82D0-068116F13CB8}" type="presParOf" srcId="{3A68F5F1-60D2-4990-8F6A-6643D6E5E54B}" destId="{E17F5C4F-CF39-498A-BF08-EE10641ADE73}" srcOrd="1" destOrd="0" presId="urn:microsoft.com/office/officeart/2005/8/layout/chevron2"/>
    <dgm:cxn modelId="{E0862F39-8777-4653-8732-83323852D4F3}" type="presParOf" srcId="{9801742C-153C-4AC3-8040-C0FFB518374B}" destId="{A5E7BAF6-3D40-42C3-A371-28580B4A3A1C}" srcOrd="3" destOrd="0" presId="urn:microsoft.com/office/officeart/2005/8/layout/chevron2"/>
    <dgm:cxn modelId="{9EDB7D54-700B-41DC-B066-F812234354AC}" type="presParOf" srcId="{9801742C-153C-4AC3-8040-C0FFB518374B}" destId="{F4DA5665-CBAD-494B-A6AD-23BC487CFF07}" srcOrd="4" destOrd="0" presId="urn:microsoft.com/office/officeart/2005/8/layout/chevron2"/>
    <dgm:cxn modelId="{FE17FBF0-4781-4ACB-8083-7FA23F65339D}" type="presParOf" srcId="{F4DA5665-CBAD-494B-A6AD-23BC487CFF07}" destId="{A56731AF-57A8-498B-A4D4-CA223F5D91E7}" srcOrd="0" destOrd="0" presId="urn:microsoft.com/office/officeart/2005/8/layout/chevron2"/>
    <dgm:cxn modelId="{D9854132-49D8-45E5-95B3-F3C24FAC2647}" type="presParOf" srcId="{F4DA5665-CBAD-494B-A6AD-23BC487CFF07}" destId="{52A8BEC2-6439-42CC-9B37-3F882827DC09}" srcOrd="1" destOrd="0" presId="urn:microsoft.com/office/officeart/2005/8/layout/chevron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DC89467-9E91-47E7-856B-DEA7390DE2FD}"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endParaRPr lang="en-IN"/>
        </a:p>
      </dgm:t>
    </dgm:pt>
    <dgm:pt modelId="{D8BB6807-B338-4306-B567-A1E56DCF4079}">
      <dgm:prSet phldrT="[Text]"/>
      <dgm:spPr>
        <a:solidFill>
          <a:schemeClr val="accent2">
            <a:lumMod val="75000"/>
          </a:schemeClr>
        </a:solidFill>
      </dgm:spPr>
      <dgm:t>
        <a:bodyPr/>
        <a:lstStyle/>
        <a:p>
          <a:r>
            <a:rPr lang="en-IN" dirty="0"/>
            <a:t>ETL</a:t>
          </a:r>
        </a:p>
      </dgm:t>
    </dgm:pt>
    <dgm:pt modelId="{43EEE1FA-7B11-4BE7-8B9C-F7102944F2C4}" type="parTrans" cxnId="{366EBB7A-200A-4D49-85B1-264BFF946C8B}">
      <dgm:prSet/>
      <dgm:spPr/>
      <dgm:t>
        <a:bodyPr/>
        <a:lstStyle/>
        <a:p>
          <a:endParaRPr lang="en-IN"/>
        </a:p>
      </dgm:t>
    </dgm:pt>
    <dgm:pt modelId="{D4B8FE97-8C29-437A-8A6A-12ABF5E62AAD}" type="sibTrans" cxnId="{366EBB7A-200A-4D49-85B1-264BFF946C8B}">
      <dgm:prSet/>
      <dgm:spPr/>
      <dgm:t>
        <a:bodyPr/>
        <a:lstStyle/>
        <a:p>
          <a:endParaRPr lang="en-IN"/>
        </a:p>
      </dgm:t>
    </dgm:pt>
    <dgm:pt modelId="{CEDE3D93-5A66-4719-BB1D-50C286EF356E}">
      <dgm:prSet phldrT="[Text]"/>
      <dgm:spPr/>
      <dgm:t>
        <a:bodyPr/>
        <a:lstStyle/>
        <a:p>
          <a:r>
            <a:rPr lang="en-IN" dirty="0"/>
            <a:t>Capture 6 data points at every 1 minute interval , calculate mean</a:t>
          </a:r>
        </a:p>
      </dgm:t>
    </dgm:pt>
    <dgm:pt modelId="{D4EBC477-F3A5-4FF6-BB67-A3A138074830}" type="parTrans" cxnId="{E1C04CDE-C78A-4A9C-8E86-F393F5056A68}">
      <dgm:prSet/>
      <dgm:spPr/>
      <dgm:t>
        <a:bodyPr/>
        <a:lstStyle/>
        <a:p>
          <a:endParaRPr lang="en-IN"/>
        </a:p>
      </dgm:t>
    </dgm:pt>
    <dgm:pt modelId="{EA781733-37D4-41EC-A38B-2FFC3E29E499}" type="sibTrans" cxnId="{E1C04CDE-C78A-4A9C-8E86-F393F5056A68}">
      <dgm:prSet/>
      <dgm:spPr/>
      <dgm:t>
        <a:bodyPr/>
        <a:lstStyle/>
        <a:p>
          <a:endParaRPr lang="en-IN"/>
        </a:p>
      </dgm:t>
    </dgm:pt>
    <dgm:pt modelId="{A78BE9E3-480B-405D-8C5A-5EBB78B55D28}">
      <dgm:prSet phldrT="[Text]"/>
      <dgm:spPr/>
      <dgm:t>
        <a:bodyPr/>
        <a:lstStyle/>
        <a:p>
          <a:r>
            <a:rPr lang="en-IN" dirty="0"/>
            <a:t>Capture mean data for 5 mins at every 1 min interval flagged as correct by the operator ,check distribution ,note the mean value.</a:t>
          </a:r>
        </a:p>
      </dgm:t>
    </dgm:pt>
    <dgm:pt modelId="{73A376D8-F039-4FC0-8B98-B85BAF3FC605}" type="parTrans" cxnId="{184C549C-727D-4B02-9EBA-E057F5EC2BD5}">
      <dgm:prSet/>
      <dgm:spPr/>
      <dgm:t>
        <a:bodyPr/>
        <a:lstStyle/>
        <a:p>
          <a:endParaRPr lang="en-IN"/>
        </a:p>
      </dgm:t>
    </dgm:pt>
    <dgm:pt modelId="{53F2AFC3-D542-46AC-9CF8-C98542C57158}" type="sibTrans" cxnId="{184C549C-727D-4B02-9EBA-E057F5EC2BD5}">
      <dgm:prSet/>
      <dgm:spPr/>
      <dgm:t>
        <a:bodyPr/>
        <a:lstStyle/>
        <a:p>
          <a:endParaRPr lang="en-IN"/>
        </a:p>
      </dgm:t>
    </dgm:pt>
    <dgm:pt modelId="{9160A6E2-A9E9-4F17-8661-055B1E0199D0}">
      <dgm:prSet phldrT="[Text]"/>
      <dgm:spPr>
        <a:solidFill>
          <a:srgbClr val="FFC000"/>
        </a:solidFill>
      </dgm:spPr>
      <dgm:t>
        <a:bodyPr/>
        <a:lstStyle/>
        <a:p>
          <a:r>
            <a:rPr lang="en-IN" dirty="0"/>
            <a:t>RUN ALGORITHM</a:t>
          </a:r>
        </a:p>
      </dgm:t>
    </dgm:pt>
    <dgm:pt modelId="{64AAF220-332E-4BD9-8BE0-A2A46E45E9B5}" type="parTrans" cxnId="{0A4A65FC-6FCA-4494-8FF1-E96055142EE6}">
      <dgm:prSet/>
      <dgm:spPr/>
      <dgm:t>
        <a:bodyPr/>
        <a:lstStyle/>
        <a:p>
          <a:endParaRPr lang="en-IN"/>
        </a:p>
      </dgm:t>
    </dgm:pt>
    <dgm:pt modelId="{D2D38C9B-68A9-41CD-A347-7A72B041D6C6}" type="sibTrans" cxnId="{0A4A65FC-6FCA-4494-8FF1-E96055142EE6}">
      <dgm:prSet/>
      <dgm:spPr/>
      <dgm:t>
        <a:bodyPr/>
        <a:lstStyle/>
        <a:p>
          <a:endParaRPr lang="en-IN"/>
        </a:p>
      </dgm:t>
    </dgm:pt>
    <dgm:pt modelId="{0446024B-A217-4E6F-8CDA-6DFDD25EC29A}">
      <dgm:prSet phldrT="[Text]"/>
      <dgm:spPr/>
      <dgm:t>
        <a:bodyPr/>
        <a:lstStyle/>
        <a:p>
          <a:r>
            <a:rPr lang="en-IN" dirty="0"/>
            <a:t>Consider values for regression with only similar distribution. </a:t>
          </a:r>
        </a:p>
      </dgm:t>
    </dgm:pt>
    <dgm:pt modelId="{F431BB11-C3F6-47A5-9629-F145B5284502}" type="parTrans" cxnId="{91D9ED1D-587A-4D63-B25A-05BA6A2454EB}">
      <dgm:prSet/>
      <dgm:spPr/>
      <dgm:t>
        <a:bodyPr/>
        <a:lstStyle/>
        <a:p>
          <a:endParaRPr lang="en-IN"/>
        </a:p>
      </dgm:t>
    </dgm:pt>
    <dgm:pt modelId="{03FB9F84-AC77-4877-800C-F1EC21041A13}" type="sibTrans" cxnId="{91D9ED1D-587A-4D63-B25A-05BA6A2454EB}">
      <dgm:prSet/>
      <dgm:spPr/>
      <dgm:t>
        <a:bodyPr/>
        <a:lstStyle/>
        <a:p>
          <a:endParaRPr lang="en-IN"/>
        </a:p>
      </dgm:t>
    </dgm:pt>
    <dgm:pt modelId="{86B15192-5213-4931-ABB6-892E9FDC76E3}">
      <dgm:prSet phldrT="[Text]"/>
      <dgm:spPr/>
      <dgm:t>
        <a:bodyPr/>
        <a:lstStyle/>
        <a:p>
          <a:r>
            <a:rPr lang="en-IN" dirty="0"/>
            <a:t>Find out coefficients of linear regression and intercept for the Y equation</a:t>
          </a:r>
        </a:p>
      </dgm:t>
    </dgm:pt>
    <dgm:pt modelId="{97D4E90A-F489-4992-94F1-1422BC048C47}" type="parTrans" cxnId="{5812DFB2-C2ED-4F9E-8402-82E80BC7064B}">
      <dgm:prSet/>
      <dgm:spPr/>
      <dgm:t>
        <a:bodyPr/>
        <a:lstStyle/>
        <a:p>
          <a:endParaRPr lang="en-IN"/>
        </a:p>
      </dgm:t>
    </dgm:pt>
    <dgm:pt modelId="{182EA508-3C39-45EC-8540-A3739D96C2B0}" type="sibTrans" cxnId="{5812DFB2-C2ED-4F9E-8402-82E80BC7064B}">
      <dgm:prSet/>
      <dgm:spPr/>
      <dgm:t>
        <a:bodyPr/>
        <a:lstStyle/>
        <a:p>
          <a:endParaRPr lang="en-IN"/>
        </a:p>
      </dgm:t>
    </dgm:pt>
    <dgm:pt modelId="{00F1D324-491B-4346-98A9-622F47BC3112}">
      <dgm:prSet phldrT="[Text]"/>
      <dgm:spPr>
        <a:solidFill>
          <a:srgbClr val="00B050"/>
        </a:solidFill>
      </dgm:spPr>
      <dgm:t>
        <a:bodyPr/>
        <a:lstStyle/>
        <a:p>
          <a:r>
            <a:rPr lang="en-IN" dirty="0"/>
            <a:t>VALIDATE OUTPUT</a:t>
          </a:r>
        </a:p>
      </dgm:t>
    </dgm:pt>
    <dgm:pt modelId="{2B6504FB-BE9F-4EAC-AE08-9C8E43B81726}" type="parTrans" cxnId="{D40D24EF-1E1E-4533-82D4-A757C1BC6DC1}">
      <dgm:prSet/>
      <dgm:spPr/>
      <dgm:t>
        <a:bodyPr/>
        <a:lstStyle/>
        <a:p>
          <a:endParaRPr lang="en-IN"/>
        </a:p>
      </dgm:t>
    </dgm:pt>
    <dgm:pt modelId="{5CCF64D2-121E-45FD-93E3-4378A004C79C}" type="sibTrans" cxnId="{D40D24EF-1E1E-4533-82D4-A757C1BC6DC1}">
      <dgm:prSet/>
      <dgm:spPr/>
      <dgm:t>
        <a:bodyPr/>
        <a:lstStyle/>
        <a:p>
          <a:endParaRPr lang="en-IN"/>
        </a:p>
      </dgm:t>
    </dgm:pt>
    <dgm:pt modelId="{D9BDE92D-CB19-438F-9498-2C8005319BA2}">
      <dgm:prSet phldrT="[Text]"/>
      <dgm:spPr/>
      <dgm:t>
        <a:bodyPr/>
        <a:lstStyle/>
        <a:p>
          <a:r>
            <a:rPr lang="en-IN" dirty="0"/>
            <a:t>Predict mean value for next 30 mins using the equation and form a NumPy array</a:t>
          </a:r>
        </a:p>
      </dgm:t>
    </dgm:pt>
    <dgm:pt modelId="{4D889F82-74EA-41CE-83D9-CB0EC3C64F05}" type="parTrans" cxnId="{D532781C-A452-4180-9CE1-8C3A8B2AFE3A}">
      <dgm:prSet/>
      <dgm:spPr/>
      <dgm:t>
        <a:bodyPr/>
        <a:lstStyle/>
        <a:p>
          <a:endParaRPr lang="en-IN"/>
        </a:p>
      </dgm:t>
    </dgm:pt>
    <dgm:pt modelId="{4191A399-CA18-4FF8-AF08-1D2957C20E75}" type="sibTrans" cxnId="{D532781C-A452-4180-9CE1-8C3A8B2AFE3A}">
      <dgm:prSet/>
      <dgm:spPr/>
      <dgm:t>
        <a:bodyPr/>
        <a:lstStyle/>
        <a:p>
          <a:endParaRPr lang="en-IN"/>
        </a:p>
      </dgm:t>
    </dgm:pt>
    <dgm:pt modelId="{9801742C-153C-4AC3-8040-C0FFB518374B}" type="pres">
      <dgm:prSet presAssocID="{EDC89467-9E91-47E7-856B-DEA7390DE2FD}" presName="linearFlow" presStyleCnt="0">
        <dgm:presLayoutVars>
          <dgm:dir/>
          <dgm:animLvl val="lvl"/>
          <dgm:resizeHandles val="exact"/>
        </dgm:presLayoutVars>
      </dgm:prSet>
      <dgm:spPr/>
    </dgm:pt>
    <dgm:pt modelId="{293DF772-3768-42B7-B1F0-E38C74ABF7B6}" type="pres">
      <dgm:prSet presAssocID="{D8BB6807-B338-4306-B567-A1E56DCF4079}" presName="composite" presStyleCnt="0"/>
      <dgm:spPr/>
    </dgm:pt>
    <dgm:pt modelId="{9EA83C85-2291-4E3D-BF06-8F9CCECB74B4}" type="pres">
      <dgm:prSet presAssocID="{D8BB6807-B338-4306-B567-A1E56DCF4079}" presName="parentText" presStyleLbl="alignNode1" presStyleIdx="0" presStyleCnt="3" custLinFactNeighborX="-99880" custLinFactNeighborY="-13690">
        <dgm:presLayoutVars>
          <dgm:chMax val="1"/>
          <dgm:bulletEnabled val="1"/>
        </dgm:presLayoutVars>
      </dgm:prSet>
      <dgm:spPr/>
    </dgm:pt>
    <dgm:pt modelId="{D745434C-7C10-4F5D-A4D6-A8A358FC853D}" type="pres">
      <dgm:prSet presAssocID="{D8BB6807-B338-4306-B567-A1E56DCF4079}" presName="descendantText" presStyleLbl="alignAcc1" presStyleIdx="0" presStyleCnt="3">
        <dgm:presLayoutVars>
          <dgm:bulletEnabled val="1"/>
        </dgm:presLayoutVars>
      </dgm:prSet>
      <dgm:spPr/>
    </dgm:pt>
    <dgm:pt modelId="{22AFF6CB-AE48-4D3F-A3F6-7D3AD5305136}" type="pres">
      <dgm:prSet presAssocID="{D4B8FE97-8C29-437A-8A6A-12ABF5E62AAD}" presName="sp" presStyleCnt="0"/>
      <dgm:spPr/>
    </dgm:pt>
    <dgm:pt modelId="{3A68F5F1-60D2-4990-8F6A-6643D6E5E54B}" type="pres">
      <dgm:prSet presAssocID="{9160A6E2-A9E9-4F17-8661-055B1E0199D0}" presName="composite" presStyleCnt="0"/>
      <dgm:spPr/>
    </dgm:pt>
    <dgm:pt modelId="{F731723D-2111-417F-919D-4CFCBB2F37CF}" type="pres">
      <dgm:prSet presAssocID="{9160A6E2-A9E9-4F17-8661-055B1E0199D0}" presName="parentText" presStyleLbl="alignNode1" presStyleIdx="1" presStyleCnt="3">
        <dgm:presLayoutVars>
          <dgm:chMax val="1"/>
          <dgm:bulletEnabled val="1"/>
        </dgm:presLayoutVars>
      </dgm:prSet>
      <dgm:spPr/>
    </dgm:pt>
    <dgm:pt modelId="{E17F5C4F-CF39-498A-BF08-EE10641ADE73}" type="pres">
      <dgm:prSet presAssocID="{9160A6E2-A9E9-4F17-8661-055B1E0199D0}" presName="descendantText" presStyleLbl="alignAcc1" presStyleIdx="1" presStyleCnt="3">
        <dgm:presLayoutVars>
          <dgm:bulletEnabled val="1"/>
        </dgm:presLayoutVars>
      </dgm:prSet>
      <dgm:spPr/>
    </dgm:pt>
    <dgm:pt modelId="{A5E7BAF6-3D40-42C3-A371-28580B4A3A1C}" type="pres">
      <dgm:prSet presAssocID="{D2D38C9B-68A9-41CD-A347-7A72B041D6C6}" presName="sp" presStyleCnt="0"/>
      <dgm:spPr/>
    </dgm:pt>
    <dgm:pt modelId="{F4DA5665-CBAD-494B-A6AD-23BC487CFF07}" type="pres">
      <dgm:prSet presAssocID="{00F1D324-491B-4346-98A9-622F47BC3112}" presName="composite" presStyleCnt="0"/>
      <dgm:spPr/>
    </dgm:pt>
    <dgm:pt modelId="{A56731AF-57A8-498B-A4D4-CA223F5D91E7}" type="pres">
      <dgm:prSet presAssocID="{00F1D324-491B-4346-98A9-622F47BC3112}" presName="parentText" presStyleLbl="alignNode1" presStyleIdx="2" presStyleCnt="3">
        <dgm:presLayoutVars>
          <dgm:chMax val="1"/>
          <dgm:bulletEnabled val="1"/>
        </dgm:presLayoutVars>
      </dgm:prSet>
      <dgm:spPr/>
    </dgm:pt>
    <dgm:pt modelId="{52A8BEC2-6439-42CC-9B37-3F882827DC09}" type="pres">
      <dgm:prSet presAssocID="{00F1D324-491B-4346-98A9-622F47BC3112}" presName="descendantText" presStyleLbl="alignAcc1" presStyleIdx="2" presStyleCnt="3">
        <dgm:presLayoutVars>
          <dgm:bulletEnabled val="1"/>
        </dgm:presLayoutVars>
      </dgm:prSet>
      <dgm:spPr/>
    </dgm:pt>
  </dgm:ptLst>
  <dgm:cxnLst>
    <dgm:cxn modelId="{D532781C-A452-4180-9CE1-8C3A8B2AFE3A}" srcId="{00F1D324-491B-4346-98A9-622F47BC3112}" destId="{D9BDE92D-CB19-438F-9498-2C8005319BA2}" srcOrd="0" destOrd="0" parTransId="{4D889F82-74EA-41CE-83D9-CB0EC3C64F05}" sibTransId="{4191A399-CA18-4FF8-AF08-1D2957C20E75}"/>
    <dgm:cxn modelId="{91D9ED1D-587A-4D63-B25A-05BA6A2454EB}" srcId="{9160A6E2-A9E9-4F17-8661-055B1E0199D0}" destId="{0446024B-A217-4E6F-8CDA-6DFDD25EC29A}" srcOrd="0" destOrd="0" parTransId="{F431BB11-C3F6-47A5-9629-F145B5284502}" sibTransId="{03FB9F84-AC77-4877-800C-F1EC21041A13}"/>
    <dgm:cxn modelId="{073E2424-D454-42E7-92F0-6724174299BF}" type="presOf" srcId="{0446024B-A217-4E6F-8CDA-6DFDD25EC29A}" destId="{E17F5C4F-CF39-498A-BF08-EE10641ADE73}" srcOrd="0" destOrd="0" presId="urn:microsoft.com/office/officeart/2005/8/layout/chevron2"/>
    <dgm:cxn modelId="{C13C5233-0F98-4E09-86FB-A603FEF3F7C2}" type="presOf" srcId="{D9BDE92D-CB19-438F-9498-2C8005319BA2}" destId="{52A8BEC2-6439-42CC-9B37-3F882827DC09}" srcOrd="0" destOrd="0" presId="urn:microsoft.com/office/officeart/2005/8/layout/chevron2"/>
    <dgm:cxn modelId="{EC264A4A-164D-45D6-8F58-AC7C80B820E6}" type="presOf" srcId="{EDC89467-9E91-47E7-856B-DEA7390DE2FD}" destId="{9801742C-153C-4AC3-8040-C0FFB518374B}" srcOrd="0" destOrd="0" presId="urn:microsoft.com/office/officeart/2005/8/layout/chevron2"/>
    <dgm:cxn modelId="{366EBB7A-200A-4D49-85B1-264BFF946C8B}" srcId="{EDC89467-9E91-47E7-856B-DEA7390DE2FD}" destId="{D8BB6807-B338-4306-B567-A1E56DCF4079}" srcOrd="0" destOrd="0" parTransId="{43EEE1FA-7B11-4BE7-8B9C-F7102944F2C4}" sibTransId="{D4B8FE97-8C29-437A-8A6A-12ABF5E62AAD}"/>
    <dgm:cxn modelId="{60298795-6324-4462-A149-F3A1E06C1DB6}" type="presOf" srcId="{86B15192-5213-4931-ABB6-892E9FDC76E3}" destId="{E17F5C4F-CF39-498A-BF08-EE10641ADE73}" srcOrd="0" destOrd="1" presId="urn:microsoft.com/office/officeart/2005/8/layout/chevron2"/>
    <dgm:cxn modelId="{184C549C-727D-4B02-9EBA-E057F5EC2BD5}" srcId="{D8BB6807-B338-4306-B567-A1E56DCF4079}" destId="{A78BE9E3-480B-405D-8C5A-5EBB78B55D28}" srcOrd="1" destOrd="0" parTransId="{73A376D8-F039-4FC0-8B98-B85BAF3FC605}" sibTransId="{53F2AFC3-D542-46AC-9CF8-C98542C57158}"/>
    <dgm:cxn modelId="{8AB659AB-F78B-4FC1-9737-B981750BAE40}" type="presOf" srcId="{00F1D324-491B-4346-98A9-622F47BC3112}" destId="{A56731AF-57A8-498B-A4D4-CA223F5D91E7}" srcOrd="0" destOrd="0" presId="urn:microsoft.com/office/officeart/2005/8/layout/chevron2"/>
    <dgm:cxn modelId="{5812DFB2-C2ED-4F9E-8402-82E80BC7064B}" srcId="{9160A6E2-A9E9-4F17-8661-055B1E0199D0}" destId="{86B15192-5213-4931-ABB6-892E9FDC76E3}" srcOrd="1" destOrd="0" parTransId="{97D4E90A-F489-4992-94F1-1422BC048C47}" sibTransId="{182EA508-3C39-45EC-8540-A3739D96C2B0}"/>
    <dgm:cxn modelId="{57789AB3-35CF-4A8C-97C0-408A8CB3438B}" type="presOf" srcId="{9160A6E2-A9E9-4F17-8661-055B1E0199D0}" destId="{F731723D-2111-417F-919D-4CFCBB2F37CF}" srcOrd="0" destOrd="0" presId="urn:microsoft.com/office/officeart/2005/8/layout/chevron2"/>
    <dgm:cxn modelId="{B647D9BA-92DF-4C10-99F5-18EBF519B650}" type="presOf" srcId="{A78BE9E3-480B-405D-8C5A-5EBB78B55D28}" destId="{D745434C-7C10-4F5D-A4D6-A8A358FC853D}" srcOrd="0" destOrd="1" presId="urn:microsoft.com/office/officeart/2005/8/layout/chevron2"/>
    <dgm:cxn modelId="{E1C04CDE-C78A-4A9C-8E86-F393F5056A68}" srcId="{D8BB6807-B338-4306-B567-A1E56DCF4079}" destId="{CEDE3D93-5A66-4719-BB1D-50C286EF356E}" srcOrd="0" destOrd="0" parTransId="{D4EBC477-F3A5-4FF6-BB67-A3A138074830}" sibTransId="{EA781733-37D4-41EC-A38B-2FFC3E29E499}"/>
    <dgm:cxn modelId="{804C1BE2-B9BA-4217-8383-899AF12ECC3F}" type="presOf" srcId="{D8BB6807-B338-4306-B567-A1E56DCF4079}" destId="{9EA83C85-2291-4E3D-BF06-8F9CCECB74B4}" srcOrd="0" destOrd="0" presId="urn:microsoft.com/office/officeart/2005/8/layout/chevron2"/>
    <dgm:cxn modelId="{E2BC58E6-5D80-48DC-B3F3-45D79FD706EA}" type="presOf" srcId="{CEDE3D93-5A66-4719-BB1D-50C286EF356E}" destId="{D745434C-7C10-4F5D-A4D6-A8A358FC853D}" srcOrd="0" destOrd="0" presId="urn:microsoft.com/office/officeart/2005/8/layout/chevron2"/>
    <dgm:cxn modelId="{D40D24EF-1E1E-4533-82D4-A757C1BC6DC1}" srcId="{EDC89467-9E91-47E7-856B-DEA7390DE2FD}" destId="{00F1D324-491B-4346-98A9-622F47BC3112}" srcOrd="2" destOrd="0" parTransId="{2B6504FB-BE9F-4EAC-AE08-9C8E43B81726}" sibTransId="{5CCF64D2-121E-45FD-93E3-4378A004C79C}"/>
    <dgm:cxn modelId="{0A4A65FC-6FCA-4494-8FF1-E96055142EE6}" srcId="{EDC89467-9E91-47E7-856B-DEA7390DE2FD}" destId="{9160A6E2-A9E9-4F17-8661-055B1E0199D0}" srcOrd="1" destOrd="0" parTransId="{64AAF220-332E-4BD9-8BE0-A2A46E45E9B5}" sibTransId="{D2D38C9B-68A9-41CD-A347-7A72B041D6C6}"/>
    <dgm:cxn modelId="{91FBC665-79F1-43FD-A23C-B4A9571F3009}" type="presParOf" srcId="{9801742C-153C-4AC3-8040-C0FFB518374B}" destId="{293DF772-3768-42B7-B1F0-E38C74ABF7B6}" srcOrd="0" destOrd="0" presId="urn:microsoft.com/office/officeart/2005/8/layout/chevron2"/>
    <dgm:cxn modelId="{DB3969DD-D76E-42E7-819E-AD9B9EBA1062}" type="presParOf" srcId="{293DF772-3768-42B7-B1F0-E38C74ABF7B6}" destId="{9EA83C85-2291-4E3D-BF06-8F9CCECB74B4}" srcOrd="0" destOrd="0" presId="urn:microsoft.com/office/officeart/2005/8/layout/chevron2"/>
    <dgm:cxn modelId="{8DB711FD-6E32-445A-B005-1F8EB9E761AE}" type="presParOf" srcId="{293DF772-3768-42B7-B1F0-E38C74ABF7B6}" destId="{D745434C-7C10-4F5D-A4D6-A8A358FC853D}" srcOrd="1" destOrd="0" presId="urn:microsoft.com/office/officeart/2005/8/layout/chevron2"/>
    <dgm:cxn modelId="{4F3D4CB9-21C2-41C6-880C-B941368D4D7F}" type="presParOf" srcId="{9801742C-153C-4AC3-8040-C0FFB518374B}" destId="{22AFF6CB-AE48-4D3F-A3F6-7D3AD5305136}" srcOrd="1" destOrd="0" presId="urn:microsoft.com/office/officeart/2005/8/layout/chevron2"/>
    <dgm:cxn modelId="{E02E32D7-949F-40FF-BA0F-63E544E09DF0}" type="presParOf" srcId="{9801742C-153C-4AC3-8040-C0FFB518374B}" destId="{3A68F5F1-60D2-4990-8F6A-6643D6E5E54B}" srcOrd="2" destOrd="0" presId="urn:microsoft.com/office/officeart/2005/8/layout/chevron2"/>
    <dgm:cxn modelId="{EF489170-7373-43F6-ABDC-6D3860CF0745}" type="presParOf" srcId="{3A68F5F1-60D2-4990-8F6A-6643D6E5E54B}" destId="{F731723D-2111-417F-919D-4CFCBB2F37CF}" srcOrd="0" destOrd="0" presId="urn:microsoft.com/office/officeart/2005/8/layout/chevron2"/>
    <dgm:cxn modelId="{384D5F04-791F-4B3F-82D0-068116F13CB8}" type="presParOf" srcId="{3A68F5F1-60D2-4990-8F6A-6643D6E5E54B}" destId="{E17F5C4F-CF39-498A-BF08-EE10641ADE73}" srcOrd="1" destOrd="0" presId="urn:microsoft.com/office/officeart/2005/8/layout/chevron2"/>
    <dgm:cxn modelId="{E0862F39-8777-4653-8732-83323852D4F3}" type="presParOf" srcId="{9801742C-153C-4AC3-8040-C0FFB518374B}" destId="{A5E7BAF6-3D40-42C3-A371-28580B4A3A1C}" srcOrd="3" destOrd="0" presId="urn:microsoft.com/office/officeart/2005/8/layout/chevron2"/>
    <dgm:cxn modelId="{9EDB7D54-700B-41DC-B066-F812234354AC}" type="presParOf" srcId="{9801742C-153C-4AC3-8040-C0FFB518374B}" destId="{F4DA5665-CBAD-494B-A6AD-23BC487CFF07}" srcOrd="4" destOrd="0" presId="urn:microsoft.com/office/officeart/2005/8/layout/chevron2"/>
    <dgm:cxn modelId="{FE17FBF0-4781-4ACB-8083-7FA23F65339D}" type="presParOf" srcId="{F4DA5665-CBAD-494B-A6AD-23BC487CFF07}" destId="{A56731AF-57A8-498B-A4D4-CA223F5D91E7}" srcOrd="0" destOrd="0" presId="urn:microsoft.com/office/officeart/2005/8/layout/chevron2"/>
    <dgm:cxn modelId="{D9854132-49D8-45E5-95B3-F3C24FAC2647}" type="presParOf" srcId="{F4DA5665-CBAD-494B-A6AD-23BC487CFF07}" destId="{52A8BEC2-6439-42CC-9B37-3F882827DC09}" srcOrd="1" destOrd="0" presId="urn:microsoft.com/office/officeart/2005/8/layout/chevron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DC89467-9E91-47E7-856B-DEA7390DE2FD}"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endParaRPr lang="en-IN"/>
        </a:p>
      </dgm:t>
    </dgm:pt>
    <dgm:pt modelId="{D8BB6807-B338-4306-B567-A1E56DCF4079}">
      <dgm:prSet phldrT="[Text]"/>
      <dgm:spPr>
        <a:solidFill>
          <a:schemeClr val="accent2">
            <a:lumMod val="75000"/>
          </a:schemeClr>
        </a:solidFill>
      </dgm:spPr>
      <dgm:t>
        <a:bodyPr/>
        <a:lstStyle/>
        <a:p>
          <a:r>
            <a:rPr lang="en-IN" dirty="0"/>
            <a:t>Linear Regression</a:t>
          </a:r>
        </a:p>
      </dgm:t>
    </dgm:pt>
    <dgm:pt modelId="{43EEE1FA-7B11-4BE7-8B9C-F7102944F2C4}" type="parTrans" cxnId="{366EBB7A-200A-4D49-85B1-264BFF946C8B}">
      <dgm:prSet/>
      <dgm:spPr/>
      <dgm:t>
        <a:bodyPr/>
        <a:lstStyle/>
        <a:p>
          <a:endParaRPr lang="en-IN"/>
        </a:p>
      </dgm:t>
    </dgm:pt>
    <dgm:pt modelId="{D4B8FE97-8C29-437A-8A6A-12ABF5E62AAD}" type="sibTrans" cxnId="{366EBB7A-200A-4D49-85B1-264BFF946C8B}">
      <dgm:prSet/>
      <dgm:spPr/>
      <dgm:t>
        <a:bodyPr/>
        <a:lstStyle/>
        <a:p>
          <a:endParaRPr lang="en-IN"/>
        </a:p>
      </dgm:t>
    </dgm:pt>
    <dgm:pt modelId="{CEDE3D93-5A66-4719-BB1D-50C286EF356E}">
      <dgm:prSet phldrT="[Text]"/>
      <dgm:spPr/>
      <dgm:t>
        <a:bodyPr/>
        <a:lstStyle/>
        <a:p>
          <a:r>
            <a:rPr lang="en-US" dirty="0"/>
            <a:t>Regression analysis is a predictive modelling technique</a:t>
          </a:r>
          <a:endParaRPr lang="en-IN" dirty="0"/>
        </a:p>
      </dgm:t>
    </dgm:pt>
    <dgm:pt modelId="{D4EBC477-F3A5-4FF6-BB67-A3A138074830}" type="parTrans" cxnId="{E1C04CDE-C78A-4A9C-8E86-F393F5056A68}">
      <dgm:prSet/>
      <dgm:spPr/>
      <dgm:t>
        <a:bodyPr/>
        <a:lstStyle/>
        <a:p>
          <a:endParaRPr lang="en-IN"/>
        </a:p>
      </dgm:t>
    </dgm:pt>
    <dgm:pt modelId="{EA781733-37D4-41EC-A38B-2FFC3E29E499}" type="sibTrans" cxnId="{E1C04CDE-C78A-4A9C-8E86-F393F5056A68}">
      <dgm:prSet/>
      <dgm:spPr/>
      <dgm:t>
        <a:bodyPr/>
        <a:lstStyle/>
        <a:p>
          <a:endParaRPr lang="en-IN"/>
        </a:p>
      </dgm:t>
    </dgm:pt>
    <dgm:pt modelId="{9160A6E2-A9E9-4F17-8661-055B1E0199D0}">
      <dgm:prSet phldrT="[Text]"/>
      <dgm:spPr>
        <a:solidFill>
          <a:srgbClr val="FFC000"/>
        </a:solidFill>
      </dgm:spPr>
      <dgm:t>
        <a:bodyPr/>
        <a:lstStyle/>
        <a:p>
          <a:r>
            <a:rPr lang="en-IN" dirty="0"/>
            <a:t>Ridge</a:t>
          </a:r>
        </a:p>
        <a:p>
          <a:r>
            <a:rPr lang="en-IN" dirty="0"/>
            <a:t> Regression</a:t>
          </a:r>
        </a:p>
      </dgm:t>
    </dgm:pt>
    <dgm:pt modelId="{64AAF220-332E-4BD9-8BE0-A2A46E45E9B5}" type="parTrans" cxnId="{0A4A65FC-6FCA-4494-8FF1-E96055142EE6}">
      <dgm:prSet/>
      <dgm:spPr/>
      <dgm:t>
        <a:bodyPr/>
        <a:lstStyle/>
        <a:p>
          <a:endParaRPr lang="en-IN"/>
        </a:p>
      </dgm:t>
    </dgm:pt>
    <dgm:pt modelId="{D2D38C9B-68A9-41CD-A347-7A72B041D6C6}" type="sibTrans" cxnId="{0A4A65FC-6FCA-4494-8FF1-E96055142EE6}">
      <dgm:prSet/>
      <dgm:spPr/>
      <dgm:t>
        <a:bodyPr/>
        <a:lstStyle/>
        <a:p>
          <a:endParaRPr lang="en-IN"/>
        </a:p>
      </dgm:t>
    </dgm:pt>
    <dgm:pt modelId="{0446024B-A217-4E6F-8CDA-6DFDD25EC29A}">
      <dgm:prSet phldrT="[Text]"/>
      <dgm:spPr/>
      <dgm:t>
        <a:bodyPr/>
        <a:lstStyle/>
        <a:p>
          <a:r>
            <a:rPr lang="en-US" b="0" i="0" dirty="0"/>
            <a:t>Ridge regression is an extension of linear regression where the loss function is modified to minimize the complexity of the model. </a:t>
          </a:r>
          <a:endParaRPr lang="en-IN" dirty="0"/>
        </a:p>
      </dgm:t>
    </dgm:pt>
    <dgm:pt modelId="{F431BB11-C3F6-47A5-9629-F145B5284502}" type="parTrans" cxnId="{91D9ED1D-587A-4D63-B25A-05BA6A2454EB}">
      <dgm:prSet/>
      <dgm:spPr/>
      <dgm:t>
        <a:bodyPr/>
        <a:lstStyle/>
        <a:p>
          <a:endParaRPr lang="en-IN"/>
        </a:p>
      </dgm:t>
    </dgm:pt>
    <dgm:pt modelId="{03FB9F84-AC77-4877-800C-F1EC21041A13}" type="sibTrans" cxnId="{91D9ED1D-587A-4D63-B25A-05BA6A2454EB}">
      <dgm:prSet/>
      <dgm:spPr/>
      <dgm:t>
        <a:bodyPr/>
        <a:lstStyle/>
        <a:p>
          <a:endParaRPr lang="en-IN"/>
        </a:p>
      </dgm:t>
    </dgm:pt>
    <dgm:pt modelId="{00F1D324-491B-4346-98A9-622F47BC3112}">
      <dgm:prSet phldrT="[Text]"/>
      <dgm:spPr>
        <a:solidFill>
          <a:srgbClr val="00B050"/>
        </a:solidFill>
      </dgm:spPr>
      <dgm:t>
        <a:bodyPr/>
        <a:lstStyle/>
        <a:p>
          <a:r>
            <a:rPr lang="en-IN" dirty="0"/>
            <a:t>Lasso Regression</a:t>
          </a:r>
        </a:p>
      </dgm:t>
    </dgm:pt>
    <dgm:pt modelId="{2B6504FB-BE9F-4EAC-AE08-9C8E43B81726}" type="parTrans" cxnId="{D40D24EF-1E1E-4533-82D4-A757C1BC6DC1}">
      <dgm:prSet/>
      <dgm:spPr/>
      <dgm:t>
        <a:bodyPr/>
        <a:lstStyle/>
        <a:p>
          <a:endParaRPr lang="en-IN"/>
        </a:p>
      </dgm:t>
    </dgm:pt>
    <dgm:pt modelId="{5CCF64D2-121E-45FD-93E3-4378A004C79C}" type="sibTrans" cxnId="{D40D24EF-1E1E-4533-82D4-A757C1BC6DC1}">
      <dgm:prSet/>
      <dgm:spPr/>
      <dgm:t>
        <a:bodyPr/>
        <a:lstStyle/>
        <a:p>
          <a:endParaRPr lang="en-IN"/>
        </a:p>
      </dgm:t>
    </dgm:pt>
    <dgm:pt modelId="{D9BDE92D-CB19-438F-9498-2C8005319BA2}">
      <dgm:prSet phldrT="[Text]"/>
      <dgm:spPr/>
      <dgm:t>
        <a:bodyPr/>
        <a:lstStyle/>
        <a:p>
          <a:endParaRPr lang="en-IN" dirty="0"/>
        </a:p>
      </dgm:t>
    </dgm:pt>
    <dgm:pt modelId="{4D889F82-74EA-41CE-83D9-CB0EC3C64F05}" type="parTrans" cxnId="{D532781C-A452-4180-9CE1-8C3A8B2AFE3A}">
      <dgm:prSet/>
      <dgm:spPr/>
      <dgm:t>
        <a:bodyPr/>
        <a:lstStyle/>
        <a:p>
          <a:endParaRPr lang="en-IN"/>
        </a:p>
      </dgm:t>
    </dgm:pt>
    <dgm:pt modelId="{4191A399-CA18-4FF8-AF08-1D2957C20E75}" type="sibTrans" cxnId="{D532781C-A452-4180-9CE1-8C3A8B2AFE3A}">
      <dgm:prSet/>
      <dgm:spPr/>
      <dgm:t>
        <a:bodyPr/>
        <a:lstStyle/>
        <a:p>
          <a:endParaRPr lang="en-IN"/>
        </a:p>
      </dgm:t>
    </dgm:pt>
    <dgm:pt modelId="{406A6D81-6953-4EE4-BC36-A05F5DB86099}">
      <dgm:prSet/>
      <dgm:spPr/>
      <dgm:t>
        <a:bodyPr/>
        <a:lstStyle/>
        <a:p>
          <a:r>
            <a:rPr lang="en-US" b="0" i="0" dirty="0"/>
            <a:t>Least Absolute Shrinkage and Selection Operator, is also a modification of linear regression. In Lasso, the loss function is modified to minimize the complexity of the model by limiting the sum of the absolute values of the model coefficients </a:t>
          </a:r>
          <a:endParaRPr lang="en-US" dirty="0"/>
        </a:p>
      </dgm:t>
    </dgm:pt>
    <dgm:pt modelId="{D53B868E-8B6F-47C8-B31F-6148775663EC}" type="parTrans" cxnId="{193770D2-4DB7-41C5-823D-94B9AC018C27}">
      <dgm:prSet/>
      <dgm:spPr/>
      <dgm:t>
        <a:bodyPr/>
        <a:lstStyle/>
        <a:p>
          <a:endParaRPr lang="en-IN"/>
        </a:p>
      </dgm:t>
    </dgm:pt>
    <dgm:pt modelId="{60008FFF-F520-4728-900A-F0E74B1CB2BD}" type="sibTrans" cxnId="{193770D2-4DB7-41C5-823D-94B9AC018C27}">
      <dgm:prSet/>
      <dgm:spPr/>
      <dgm:t>
        <a:bodyPr/>
        <a:lstStyle/>
        <a:p>
          <a:endParaRPr lang="en-IN"/>
        </a:p>
      </dgm:t>
    </dgm:pt>
    <dgm:pt modelId="{9801742C-153C-4AC3-8040-C0FFB518374B}" type="pres">
      <dgm:prSet presAssocID="{EDC89467-9E91-47E7-856B-DEA7390DE2FD}" presName="linearFlow" presStyleCnt="0">
        <dgm:presLayoutVars>
          <dgm:dir/>
          <dgm:animLvl val="lvl"/>
          <dgm:resizeHandles val="exact"/>
        </dgm:presLayoutVars>
      </dgm:prSet>
      <dgm:spPr/>
    </dgm:pt>
    <dgm:pt modelId="{293DF772-3768-42B7-B1F0-E38C74ABF7B6}" type="pres">
      <dgm:prSet presAssocID="{D8BB6807-B338-4306-B567-A1E56DCF4079}" presName="composite" presStyleCnt="0"/>
      <dgm:spPr/>
    </dgm:pt>
    <dgm:pt modelId="{9EA83C85-2291-4E3D-BF06-8F9CCECB74B4}" type="pres">
      <dgm:prSet presAssocID="{D8BB6807-B338-4306-B567-A1E56DCF4079}" presName="parentText" presStyleLbl="alignNode1" presStyleIdx="0" presStyleCnt="3" custLinFactNeighborX="-99880" custLinFactNeighborY="-13690">
        <dgm:presLayoutVars>
          <dgm:chMax val="1"/>
          <dgm:bulletEnabled val="1"/>
        </dgm:presLayoutVars>
      </dgm:prSet>
      <dgm:spPr/>
    </dgm:pt>
    <dgm:pt modelId="{D745434C-7C10-4F5D-A4D6-A8A358FC853D}" type="pres">
      <dgm:prSet presAssocID="{D8BB6807-B338-4306-B567-A1E56DCF4079}" presName="descendantText" presStyleLbl="alignAcc1" presStyleIdx="0" presStyleCnt="3">
        <dgm:presLayoutVars>
          <dgm:bulletEnabled val="1"/>
        </dgm:presLayoutVars>
      </dgm:prSet>
      <dgm:spPr/>
    </dgm:pt>
    <dgm:pt modelId="{22AFF6CB-AE48-4D3F-A3F6-7D3AD5305136}" type="pres">
      <dgm:prSet presAssocID="{D4B8FE97-8C29-437A-8A6A-12ABF5E62AAD}" presName="sp" presStyleCnt="0"/>
      <dgm:spPr/>
    </dgm:pt>
    <dgm:pt modelId="{3A68F5F1-60D2-4990-8F6A-6643D6E5E54B}" type="pres">
      <dgm:prSet presAssocID="{9160A6E2-A9E9-4F17-8661-055B1E0199D0}" presName="composite" presStyleCnt="0"/>
      <dgm:spPr/>
    </dgm:pt>
    <dgm:pt modelId="{F731723D-2111-417F-919D-4CFCBB2F37CF}" type="pres">
      <dgm:prSet presAssocID="{9160A6E2-A9E9-4F17-8661-055B1E0199D0}" presName="parentText" presStyleLbl="alignNode1" presStyleIdx="1" presStyleCnt="3">
        <dgm:presLayoutVars>
          <dgm:chMax val="1"/>
          <dgm:bulletEnabled val="1"/>
        </dgm:presLayoutVars>
      </dgm:prSet>
      <dgm:spPr/>
    </dgm:pt>
    <dgm:pt modelId="{E17F5C4F-CF39-498A-BF08-EE10641ADE73}" type="pres">
      <dgm:prSet presAssocID="{9160A6E2-A9E9-4F17-8661-055B1E0199D0}" presName="descendantText" presStyleLbl="alignAcc1" presStyleIdx="1" presStyleCnt="3">
        <dgm:presLayoutVars>
          <dgm:bulletEnabled val="1"/>
        </dgm:presLayoutVars>
      </dgm:prSet>
      <dgm:spPr/>
    </dgm:pt>
    <dgm:pt modelId="{A5E7BAF6-3D40-42C3-A371-28580B4A3A1C}" type="pres">
      <dgm:prSet presAssocID="{D2D38C9B-68A9-41CD-A347-7A72B041D6C6}" presName="sp" presStyleCnt="0"/>
      <dgm:spPr/>
    </dgm:pt>
    <dgm:pt modelId="{F4DA5665-CBAD-494B-A6AD-23BC487CFF07}" type="pres">
      <dgm:prSet presAssocID="{00F1D324-491B-4346-98A9-622F47BC3112}" presName="composite" presStyleCnt="0"/>
      <dgm:spPr/>
    </dgm:pt>
    <dgm:pt modelId="{A56731AF-57A8-498B-A4D4-CA223F5D91E7}" type="pres">
      <dgm:prSet presAssocID="{00F1D324-491B-4346-98A9-622F47BC3112}" presName="parentText" presStyleLbl="alignNode1" presStyleIdx="2" presStyleCnt="3">
        <dgm:presLayoutVars>
          <dgm:chMax val="1"/>
          <dgm:bulletEnabled val="1"/>
        </dgm:presLayoutVars>
      </dgm:prSet>
      <dgm:spPr/>
    </dgm:pt>
    <dgm:pt modelId="{52A8BEC2-6439-42CC-9B37-3F882827DC09}" type="pres">
      <dgm:prSet presAssocID="{00F1D324-491B-4346-98A9-622F47BC3112}" presName="descendantText" presStyleLbl="alignAcc1" presStyleIdx="2" presStyleCnt="3" custLinFactNeighborX="-402" custLinFactNeighborY="-559">
        <dgm:presLayoutVars>
          <dgm:bulletEnabled val="1"/>
        </dgm:presLayoutVars>
      </dgm:prSet>
      <dgm:spPr/>
    </dgm:pt>
  </dgm:ptLst>
  <dgm:cxnLst>
    <dgm:cxn modelId="{CEA33A1C-F238-48CE-ADD5-D6AB304013E8}" type="presOf" srcId="{406A6D81-6953-4EE4-BC36-A05F5DB86099}" destId="{52A8BEC2-6439-42CC-9B37-3F882827DC09}" srcOrd="0" destOrd="1" presId="urn:microsoft.com/office/officeart/2005/8/layout/chevron2"/>
    <dgm:cxn modelId="{D532781C-A452-4180-9CE1-8C3A8B2AFE3A}" srcId="{00F1D324-491B-4346-98A9-622F47BC3112}" destId="{D9BDE92D-CB19-438F-9498-2C8005319BA2}" srcOrd="0" destOrd="0" parTransId="{4D889F82-74EA-41CE-83D9-CB0EC3C64F05}" sibTransId="{4191A399-CA18-4FF8-AF08-1D2957C20E75}"/>
    <dgm:cxn modelId="{91D9ED1D-587A-4D63-B25A-05BA6A2454EB}" srcId="{9160A6E2-A9E9-4F17-8661-055B1E0199D0}" destId="{0446024B-A217-4E6F-8CDA-6DFDD25EC29A}" srcOrd="0" destOrd="0" parTransId="{F431BB11-C3F6-47A5-9629-F145B5284502}" sibTransId="{03FB9F84-AC77-4877-800C-F1EC21041A13}"/>
    <dgm:cxn modelId="{073E2424-D454-42E7-92F0-6724174299BF}" type="presOf" srcId="{0446024B-A217-4E6F-8CDA-6DFDD25EC29A}" destId="{E17F5C4F-CF39-498A-BF08-EE10641ADE73}" srcOrd="0" destOrd="0" presId="urn:microsoft.com/office/officeart/2005/8/layout/chevron2"/>
    <dgm:cxn modelId="{C13C5233-0F98-4E09-86FB-A603FEF3F7C2}" type="presOf" srcId="{D9BDE92D-CB19-438F-9498-2C8005319BA2}" destId="{52A8BEC2-6439-42CC-9B37-3F882827DC09}" srcOrd="0" destOrd="0" presId="urn:microsoft.com/office/officeart/2005/8/layout/chevron2"/>
    <dgm:cxn modelId="{EC264A4A-164D-45D6-8F58-AC7C80B820E6}" type="presOf" srcId="{EDC89467-9E91-47E7-856B-DEA7390DE2FD}" destId="{9801742C-153C-4AC3-8040-C0FFB518374B}" srcOrd="0" destOrd="0" presId="urn:microsoft.com/office/officeart/2005/8/layout/chevron2"/>
    <dgm:cxn modelId="{366EBB7A-200A-4D49-85B1-264BFF946C8B}" srcId="{EDC89467-9E91-47E7-856B-DEA7390DE2FD}" destId="{D8BB6807-B338-4306-B567-A1E56DCF4079}" srcOrd="0" destOrd="0" parTransId="{43EEE1FA-7B11-4BE7-8B9C-F7102944F2C4}" sibTransId="{D4B8FE97-8C29-437A-8A6A-12ABF5E62AAD}"/>
    <dgm:cxn modelId="{8AB659AB-F78B-4FC1-9737-B981750BAE40}" type="presOf" srcId="{00F1D324-491B-4346-98A9-622F47BC3112}" destId="{A56731AF-57A8-498B-A4D4-CA223F5D91E7}" srcOrd="0" destOrd="0" presId="urn:microsoft.com/office/officeart/2005/8/layout/chevron2"/>
    <dgm:cxn modelId="{57789AB3-35CF-4A8C-97C0-408A8CB3438B}" type="presOf" srcId="{9160A6E2-A9E9-4F17-8661-055B1E0199D0}" destId="{F731723D-2111-417F-919D-4CFCBB2F37CF}" srcOrd="0" destOrd="0" presId="urn:microsoft.com/office/officeart/2005/8/layout/chevron2"/>
    <dgm:cxn modelId="{193770D2-4DB7-41C5-823D-94B9AC018C27}" srcId="{00F1D324-491B-4346-98A9-622F47BC3112}" destId="{406A6D81-6953-4EE4-BC36-A05F5DB86099}" srcOrd="1" destOrd="0" parTransId="{D53B868E-8B6F-47C8-B31F-6148775663EC}" sibTransId="{60008FFF-F520-4728-900A-F0E74B1CB2BD}"/>
    <dgm:cxn modelId="{E1C04CDE-C78A-4A9C-8E86-F393F5056A68}" srcId="{D8BB6807-B338-4306-B567-A1E56DCF4079}" destId="{CEDE3D93-5A66-4719-BB1D-50C286EF356E}" srcOrd="0" destOrd="0" parTransId="{D4EBC477-F3A5-4FF6-BB67-A3A138074830}" sibTransId="{EA781733-37D4-41EC-A38B-2FFC3E29E499}"/>
    <dgm:cxn modelId="{804C1BE2-B9BA-4217-8383-899AF12ECC3F}" type="presOf" srcId="{D8BB6807-B338-4306-B567-A1E56DCF4079}" destId="{9EA83C85-2291-4E3D-BF06-8F9CCECB74B4}" srcOrd="0" destOrd="0" presId="urn:microsoft.com/office/officeart/2005/8/layout/chevron2"/>
    <dgm:cxn modelId="{E2BC58E6-5D80-48DC-B3F3-45D79FD706EA}" type="presOf" srcId="{CEDE3D93-5A66-4719-BB1D-50C286EF356E}" destId="{D745434C-7C10-4F5D-A4D6-A8A358FC853D}" srcOrd="0" destOrd="0" presId="urn:microsoft.com/office/officeart/2005/8/layout/chevron2"/>
    <dgm:cxn modelId="{D40D24EF-1E1E-4533-82D4-A757C1BC6DC1}" srcId="{EDC89467-9E91-47E7-856B-DEA7390DE2FD}" destId="{00F1D324-491B-4346-98A9-622F47BC3112}" srcOrd="2" destOrd="0" parTransId="{2B6504FB-BE9F-4EAC-AE08-9C8E43B81726}" sibTransId="{5CCF64D2-121E-45FD-93E3-4378A004C79C}"/>
    <dgm:cxn modelId="{0A4A65FC-6FCA-4494-8FF1-E96055142EE6}" srcId="{EDC89467-9E91-47E7-856B-DEA7390DE2FD}" destId="{9160A6E2-A9E9-4F17-8661-055B1E0199D0}" srcOrd="1" destOrd="0" parTransId="{64AAF220-332E-4BD9-8BE0-A2A46E45E9B5}" sibTransId="{D2D38C9B-68A9-41CD-A347-7A72B041D6C6}"/>
    <dgm:cxn modelId="{91FBC665-79F1-43FD-A23C-B4A9571F3009}" type="presParOf" srcId="{9801742C-153C-4AC3-8040-C0FFB518374B}" destId="{293DF772-3768-42B7-B1F0-E38C74ABF7B6}" srcOrd="0" destOrd="0" presId="urn:microsoft.com/office/officeart/2005/8/layout/chevron2"/>
    <dgm:cxn modelId="{DB3969DD-D76E-42E7-819E-AD9B9EBA1062}" type="presParOf" srcId="{293DF772-3768-42B7-B1F0-E38C74ABF7B6}" destId="{9EA83C85-2291-4E3D-BF06-8F9CCECB74B4}" srcOrd="0" destOrd="0" presId="urn:microsoft.com/office/officeart/2005/8/layout/chevron2"/>
    <dgm:cxn modelId="{8DB711FD-6E32-445A-B005-1F8EB9E761AE}" type="presParOf" srcId="{293DF772-3768-42B7-B1F0-E38C74ABF7B6}" destId="{D745434C-7C10-4F5D-A4D6-A8A358FC853D}" srcOrd="1" destOrd="0" presId="urn:microsoft.com/office/officeart/2005/8/layout/chevron2"/>
    <dgm:cxn modelId="{4F3D4CB9-21C2-41C6-880C-B941368D4D7F}" type="presParOf" srcId="{9801742C-153C-4AC3-8040-C0FFB518374B}" destId="{22AFF6CB-AE48-4D3F-A3F6-7D3AD5305136}" srcOrd="1" destOrd="0" presId="urn:microsoft.com/office/officeart/2005/8/layout/chevron2"/>
    <dgm:cxn modelId="{E02E32D7-949F-40FF-BA0F-63E544E09DF0}" type="presParOf" srcId="{9801742C-153C-4AC3-8040-C0FFB518374B}" destId="{3A68F5F1-60D2-4990-8F6A-6643D6E5E54B}" srcOrd="2" destOrd="0" presId="urn:microsoft.com/office/officeart/2005/8/layout/chevron2"/>
    <dgm:cxn modelId="{EF489170-7373-43F6-ABDC-6D3860CF0745}" type="presParOf" srcId="{3A68F5F1-60D2-4990-8F6A-6643D6E5E54B}" destId="{F731723D-2111-417F-919D-4CFCBB2F37CF}" srcOrd="0" destOrd="0" presId="urn:microsoft.com/office/officeart/2005/8/layout/chevron2"/>
    <dgm:cxn modelId="{384D5F04-791F-4B3F-82D0-068116F13CB8}" type="presParOf" srcId="{3A68F5F1-60D2-4990-8F6A-6643D6E5E54B}" destId="{E17F5C4F-CF39-498A-BF08-EE10641ADE73}" srcOrd="1" destOrd="0" presId="urn:microsoft.com/office/officeart/2005/8/layout/chevron2"/>
    <dgm:cxn modelId="{E0862F39-8777-4653-8732-83323852D4F3}" type="presParOf" srcId="{9801742C-153C-4AC3-8040-C0FFB518374B}" destId="{A5E7BAF6-3D40-42C3-A371-28580B4A3A1C}" srcOrd="3" destOrd="0" presId="urn:microsoft.com/office/officeart/2005/8/layout/chevron2"/>
    <dgm:cxn modelId="{9EDB7D54-700B-41DC-B066-F812234354AC}" type="presParOf" srcId="{9801742C-153C-4AC3-8040-C0FFB518374B}" destId="{F4DA5665-CBAD-494B-A6AD-23BC487CFF07}" srcOrd="4" destOrd="0" presId="urn:microsoft.com/office/officeart/2005/8/layout/chevron2"/>
    <dgm:cxn modelId="{FE17FBF0-4781-4ACB-8083-7FA23F65339D}" type="presParOf" srcId="{F4DA5665-CBAD-494B-A6AD-23BC487CFF07}" destId="{A56731AF-57A8-498B-A4D4-CA223F5D91E7}" srcOrd="0" destOrd="0" presId="urn:microsoft.com/office/officeart/2005/8/layout/chevron2"/>
    <dgm:cxn modelId="{D9854132-49D8-45E5-95B3-F3C24FAC2647}" type="presParOf" srcId="{F4DA5665-CBAD-494B-A6AD-23BC487CFF07}" destId="{52A8BEC2-6439-42CC-9B37-3F882827DC09}"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DC89467-9E91-47E7-856B-DEA7390DE2FD}"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endParaRPr lang="en-IN"/>
        </a:p>
      </dgm:t>
    </dgm:pt>
    <dgm:pt modelId="{D8BB6807-B338-4306-B567-A1E56DCF4079}">
      <dgm:prSet phldrT="[Text]"/>
      <dgm:spPr>
        <a:solidFill>
          <a:schemeClr val="accent2">
            <a:lumMod val="75000"/>
          </a:schemeClr>
        </a:solidFill>
      </dgm:spPr>
      <dgm:t>
        <a:bodyPr/>
        <a:lstStyle/>
        <a:p>
          <a:r>
            <a:rPr lang="en-IN" dirty="0"/>
            <a:t>SGD</a:t>
          </a:r>
        </a:p>
        <a:p>
          <a:r>
            <a:rPr lang="en-IN" dirty="0"/>
            <a:t>Regressor</a:t>
          </a:r>
        </a:p>
      </dgm:t>
    </dgm:pt>
    <dgm:pt modelId="{43EEE1FA-7B11-4BE7-8B9C-F7102944F2C4}" type="parTrans" cxnId="{366EBB7A-200A-4D49-85B1-264BFF946C8B}">
      <dgm:prSet/>
      <dgm:spPr/>
      <dgm:t>
        <a:bodyPr/>
        <a:lstStyle/>
        <a:p>
          <a:endParaRPr lang="en-IN"/>
        </a:p>
      </dgm:t>
    </dgm:pt>
    <dgm:pt modelId="{D4B8FE97-8C29-437A-8A6A-12ABF5E62AAD}" type="sibTrans" cxnId="{366EBB7A-200A-4D49-85B1-264BFF946C8B}">
      <dgm:prSet/>
      <dgm:spPr/>
      <dgm:t>
        <a:bodyPr/>
        <a:lstStyle/>
        <a:p>
          <a:endParaRPr lang="en-IN"/>
        </a:p>
      </dgm:t>
    </dgm:pt>
    <dgm:pt modelId="{CEDE3D93-5A66-4719-BB1D-50C286EF356E}">
      <dgm:prSet phldrT="[Text]" custT="1"/>
      <dgm:spPr/>
      <dgm:t>
        <a:bodyPr/>
        <a:lstStyle/>
        <a:p>
          <a:r>
            <a:rPr lang="en-US" sz="1000" b="0" i="0" dirty="0"/>
            <a:t>SGD stands for Stochastic Gradient Descent: the gradient of the loss is estimated each sample at a time and the model is updated along the way with a decreasing strength schedule</a:t>
          </a:r>
          <a:endParaRPr lang="en-IN" sz="1000" dirty="0"/>
        </a:p>
      </dgm:t>
    </dgm:pt>
    <dgm:pt modelId="{D4EBC477-F3A5-4FF6-BB67-A3A138074830}" type="parTrans" cxnId="{E1C04CDE-C78A-4A9C-8E86-F393F5056A68}">
      <dgm:prSet/>
      <dgm:spPr/>
      <dgm:t>
        <a:bodyPr/>
        <a:lstStyle/>
        <a:p>
          <a:endParaRPr lang="en-IN"/>
        </a:p>
      </dgm:t>
    </dgm:pt>
    <dgm:pt modelId="{EA781733-37D4-41EC-A38B-2FFC3E29E499}" type="sibTrans" cxnId="{E1C04CDE-C78A-4A9C-8E86-F393F5056A68}">
      <dgm:prSet/>
      <dgm:spPr/>
      <dgm:t>
        <a:bodyPr/>
        <a:lstStyle/>
        <a:p>
          <a:endParaRPr lang="en-IN"/>
        </a:p>
      </dgm:t>
    </dgm:pt>
    <dgm:pt modelId="{9160A6E2-A9E9-4F17-8661-055B1E0199D0}">
      <dgm:prSet phldrT="[Text]"/>
      <dgm:spPr>
        <a:solidFill>
          <a:srgbClr val="FFC000"/>
        </a:solidFill>
      </dgm:spPr>
      <dgm:t>
        <a:bodyPr/>
        <a:lstStyle/>
        <a:p>
          <a:r>
            <a:rPr lang="en-IN" dirty="0"/>
            <a:t>Kneighbors Regressor</a:t>
          </a:r>
        </a:p>
      </dgm:t>
    </dgm:pt>
    <dgm:pt modelId="{64AAF220-332E-4BD9-8BE0-A2A46E45E9B5}" type="parTrans" cxnId="{0A4A65FC-6FCA-4494-8FF1-E96055142EE6}">
      <dgm:prSet/>
      <dgm:spPr/>
      <dgm:t>
        <a:bodyPr/>
        <a:lstStyle/>
        <a:p>
          <a:endParaRPr lang="en-IN"/>
        </a:p>
      </dgm:t>
    </dgm:pt>
    <dgm:pt modelId="{D2D38C9B-68A9-41CD-A347-7A72B041D6C6}" type="sibTrans" cxnId="{0A4A65FC-6FCA-4494-8FF1-E96055142EE6}">
      <dgm:prSet/>
      <dgm:spPr/>
      <dgm:t>
        <a:bodyPr/>
        <a:lstStyle/>
        <a:p>
          <a:endParaRPr lang="en-IN"/>
        </a:p>
      </dgm:t>
    </dgm:pt>
    <dgm:pt modelId="{0446024B-A217-4E6F-8CDA-6DFDD25EC29A}">
      <dgm:prSet phldrT="[Text]" custT="1"/>
      <dgm:spPr/>
      <dgm:t>
        <a:bodyPr/>
        <a:lstStyle/>
        <a:p>
          <a:r>
            <a:rPr lang="en-US" sz="1000" b="0" i="0" dirty="0"/>
            <a:t>K nearest neighbors is a simple algorithm that stores all available cases and predict the numerical target based on a similarity measure</a:t>
          </a:r>
          <a:endParaRPr lang="en-IN" sz="1000" dirty="0"/>
        </a:p>
      </dgm:t>
    </dgm:pt>
    <dgm:pt modelId="{F431BB11-C3F6-47A5-9629-F145B5284502}" type="parTrans" cxnId="{91D9ED1D-587A-4D63-B25A-05BA6A2454EB}">
      <dgm:prSet/>
      <dgm:spPr/>
      <dgm:t>
        <a:bodyPr/>
        <a:lstStyle/>
        <a:p>
          <a:endParaRPr lang="en-IN"/>
        </a:p>
      </dgm:t>
    </dgm:pt>
    <dgm:pt modelId="{03FB9F84-AC77-4877-800C-F1EC21041A13}" type="sibTrans" cxnId="{91D9ED1D-587A-4D63-B25A-05BA6A2454EB}">
      <dgm:prSet/>
      <dgm:spPr/>
      <dgm:t>
        <a:bodyPr/>
        <a:lstStyle/>
        <a:p>
          <a:endParaRPr lang="en-IN"/>
        </a:p>
      </dgm:t>
    </dgm:pt>
    <dgm:pt modelId="{00F1D324-491B-4346-98A9-622F47BC3112}">
      <dgm:prSet phldrT="[Text]"/>
      <dgm:spPr>
        <a:solidFill>
          <a:srgbClr val="00B050"/>
        </a:solidFill>
      </dgm:spPr>
      <dgm:t>
        <a:bodyPr/>
        <a:lstStyle/>
        <a:p>
          <a:r>
            <a:rPr lang="en-US" dirty="0"/>
            <a:t>DecisionTree</a:t>
          </a:r>
          <a:r>
            <a:rPr lang="en-US" baseline="0" dirty="0"/>
            <a:t> Regressor</a:t>
          </a:r>
          <a:endParaRPr lang="en-IN" dirty="0"/>
        </a:p>
      </dgm:t>
    </dgm:pt>
    <dgm:pt modelId="{2B6504FB-BE9F-4EAC-AE08-9C8E43B81726}" type="parTrans" cxnId="{D40D24EF-1E1E-4533-82D4-A757C1BC6DC1}">
      <dgm:prSet/>
      <dgm:spPr/>
      <dgm:t>
        <a:bodyPr/>
        <a:lstStyle/>
        <a:p>
          <a:endParaRPr lang="en-IN"/>
        </a:p>
      </dgm:t>
    </dgm:pt>
    <dgm:pt modelId="{5CCF64D2-121E-45FD-93E3-4378A004C79C}" type="sibTrans" cxnId="{D40D24EF-1E1E-4533-82D4-A757C1BC6DC1}">
      <dgm:prSet/>
      <dgm:spPr/>
      <dgm:t>
        <a:bodyPr/>
        <a:lstStyle/>
        <a:p>
          <a:endParaRPr lang="en-IN"/>
        </a:p>
      </dgm:t>
    </dgm:pt>
    <dgm:pt modelId="{D9BDE92D-CB19-438F-9498-2C8005319BA2}">
      <dgm:prSet phldrT="[Text]" custT="1"/>
      <dgm:spPr/>
      <dgm:t>
        <a:bodyPr/>
        <a:lstStyle/>
        <a:p>
          <a:endParaRPr lang="en-IN" sz="1000" dirty="0"/>
        </a:p>
      </dgm:t>
    </dgm:pt>
    <dgm:pt modelId="{4D889F82-74EA-41CE-83D9-CB0EC3C64F05}" type="parTrans" cxnId="{D532781C-A452-4180-9CE1-8C3A8B2AFE3A}">
      <dgm:prSet/>
      <dgm:spPr/>
      <dgm:t>
        <a:bodyPr/>
        <a:lstStyle/>
        <a:p>
          <a:endParaRPr lang="en-IN"/>
        </a:p>
      </dgm:t>
    </dgm:pt>
    <dgm:pt modelId="{4191A399-CA18-4FF8-AF08-1D2957C20E75}" type="sibTrans" cxnId="{D532781C-A452-4180-9CE1-8C3A8B2AFE3A}">
      <dgm:prSet/>
      <dgm:spPr/>
      <dgm:t>
        <a:bodyPr/>
        <a:lstStyle/>
        <a:p>
          <a:endParaRPr lang="en-IN"/>
        </a:p>
      </dgm:t>
    </dgm:pt>
    <dgm:pt modelId="{406A6D81-6953-4EE4-BC36-A05F5DB86099}">
      <dgm:prSet custT="1"/>
      <dgm:spPr/>
      <dgm:t>
        <a:bodyPr/>
        <a:lstStyle/>
        <a:p>
          <a:r>
            <a:rPr lang="en-US" sz="1000" b="0" i="0" dirty="0"/>
            <a:t>A regression tree is basically a decision tree that is used for the task of regression which can be used to predict continuous valued outputs instead of discrete outputs. </a:t>
          </a:r>
          <a:endParaRPr lang="en-US" sz="1000" dirty="0"/>
        </a:p>
      </dgm:t>
    </dgm:pt>
    <dgm:pt modelId="{D53B868E-8B6F-47C8-B31F-6148775663EC}" type="parTrans" cxnId="{193770D2-4DB7-41C5-823D-94B9AC018C27}">
      <dgm:prSet/>
      <dgm:spPr/>
      <dgm:t>
        <a:bodyPr/>
        <a:lstStyle/>
        <a:p>
          <a:endParaRPr lang="en-IN"/>
        </a:p>
      </dgm:t>
    </dgm:pt>
    <dgm:pt modelId="{60008FFF-F520-4728-900A-F0E74B1CB2BD}" type="sibTrans" cxnId="{193770D2-4DB7-41C5-823D-94B9AC018C27}">
      <dgm:prSet/>
      <dgm:spPr/>
      <dgm:t>
        <a:bodyPr/>
        <a:lstStyle/>
        <a:p>
          <a:endParaRPr lang="en-IN"/>
        </a:p>
      </dgm:t>
    </dgm:pt>
    <dgm:pt modelId="{9801742C-153C-4AC3-8040-C0FFB518374B}" type="pres">
      <dgm:prSet presAssocID="{EDC89467-9E91-47E7-856B-DEA7390DE2FD}" presName="linearFlow" presStyleCnt="0">
        <dgm:presLayoutVars>
          <dgm:dir/>
          <dgm:animLvl val="lvl"/>
          <dgm:resizeHandles val="exact"/>
        </dgm:presLayoutVars>
      </dgm:prSet>
      <dgm:spPr/>
    </dgm:pt>
    <dgm:pt modelId="{293DF772-3768-42B7-B1F0-E38C74ABF7B6}" type="pres">
      <dgm:prSet presAssocID="{D8BB6807-B338-4306-B567-A1E56DCF4079}" presName="composite" presStyleCnt="0"/>
      <dgm:spPr/>
    </dgm:pt>
    <dgm:pt modelId="{9EA83C85-2291-4E3D-BF06-8F9CCECB74B4}" type="pres">
      <dgm:prSet presAssocID="{D8BB6807-B338-4306-B567-A1E56DCF4079}" presName="parentText" presStyleLbl="alignNode1" presStyleIdx="0" presStyleCnt="3" custLinFactNeighborX="-99880" custLinFactNeighborY="-13690">
        <dgm:presLayoutVars>
          <dgm:chMax val="1"/>
          <dgm:bulletEnabled val="1"/>
        </dgm:presLayoutVars>
      </dgm:prSet>
      <dgm:spPr/>
    </dgm:pt>
    <dgm:pt modelId="{D745434C-7C10-4F5D-A4D6-A8A358FC853D}" type="pres">
      <dgm:prSet presAssocID="{D8BB6807-B338-4306-B567-A1E56DCF4079}" presName="descendantText" presStyleLbl="alignAcc1" presStyleIdx="0" presStyleCnt="3">
        <dgm:presLayoutVars>
          <dgm:bulletEnabled val="1"/>
        </dgm:presLayoutVars>
      </dgm:prSet>
      <dgm:spPr/>
    </dgm:pt>
    <dgm:pt modelId="{22AFF6CB-AE48-4D3F-A3F6-7D3AD5305136}" type="pres">
      <dgm:prSet presAssocID="{D4B8FE97-8C29-437A-8A6A-12ABF5E62AAD}" presName="sp" presStyleCnt="0"/>
      <dgm:spPr/>
    </dgm:pt>
    <dgm:pt modelId="{3A68F5F1-60D2-4990-8F6A-6643D6E5E54B}" type="pres">
      <dgm:prSet presAssocID="{9160A6E2-A9E9-4F17-8661-055B1E0199D0}" presName="composite" presStyleCnt="0"/>
      <dgm:spPr/>
    </dgm:pt>
    <dgm:pt modelId="{F731723D-2111-417F-919D-4CFCBB2F37CF}" type="pres">
      <dgm:prSet presAssocID="{9160A6E2-A9E9-4F17-8661-055B1E0199D0}" presName="parentText" presStyleLbl="alignNode1" presStyleIdx="1" presStyleCnt="3">
        <dgm:presLayoutVars>
          <dgm:chMax val="1"/>
          <dgm:bulletEnabled val="1"/>
        </dgm:presLayoutVars>
      </dgm:prSet>
      <dgm:spPr/>
    </dgm:pt>
    <dgm:pt modelId="{E17F5C4F-CF39-498A-BF08-EE10641ADE73}" type="pres">
      <dgm:prSet presAssocID="{9160A6E2-A9E9-4F17-8661-055B1E0199D0}" presName="descendantText" presStyleLbl="alignAcc1" presStyleIdx="1" presStyleCnt="3" custLinFactNeighborY="1652">
        <dgm:presLayoutVars>
          <dgm:bulletEnabled val="1"/>
        </dgm:presLayoutVars>
      </dgm:prSet>
      <dgm:spPr/>
    </dgm:pt>
    <dgm:pt modelId="{A5E7BAF6-3D40-42C3-A371-28580B4A3A1C}" type="pres">
      <dgm:prSet presAssocID="{D2D38C9B-68A9-41CD-A347-7A72B041D6C6}" presName="sp" presStyleCnt="0"/>
      <dgm:spPr/>
    </dgm:pt>
    <dgm:pt modelId="{F4DA5665-CBAD-494B-A6AD-23BC487CFF07}" type="pres">
      <dgm:prSet presAssocID="{00F1D324-491B-4346-98A9-622F47BC3112}" presName="composite" presStyleCnt="0"/>
      <dgm:spPr/>
    </dgm:pt>
    <dgm:pt modelId="{A56731AF-57A8-498B-A4D4-CA223F5D91E7}" type="pres">
      <dgm:prSet presAssocID="{00F1D324-491B-4346-98A9-622F47BC3112}" presName="parentText" presStyleLbl="alignNode1" presStyleIdx="2" presStyleCnt="3">
        <dgm:presLayoutVars>
          <dgm:chMax val="1"/>
          <dgm:bulletEnabled val="1"/>
        </dgm:presLayoutVars>
      </dgm:prSet>
      <dgm:spPr/>
    </dgm:pt>
    <dgm:pt modelId="{52A8BEC2-6439-42CC-9B37-3F882827DC09}" type="pres">
      <dgm:prSet presAssocID="{00F1D324-491B-4346-98A9-622F47BC3112}" presName="descendantText" presStyleLbl="alignAcc1" presStyleIdx="2" presStyleCnt="3" custLinFactNeighborX="-402" custLinFactNeighborY="-559">
        <dgm:presLayoutVars>
          <dgm:bulletEnabled val="1"/>
        </dgm:presLayoutVars>
      </dgm:prSet>
      <dgm:spPr/>
    </dgm:pt>
  </dgm:ptLst>
  <dgm:cxnLst>
    <dgm:cxn modelId="{CEA33A1C-F238-48CE-ADD5-D6AB304013E8}" type="presOf" srcId="{406A6D81-6953-4EE4-BC36-A05F5DB86099}" destId="{52A8BEC2-6439-42CC-9B37-3F882827DC09}" srcOrd="0" destOrd="1" presId="urn:microsoft.com/office/officeart/2005/8/layout/chevron2"/>
    <dgm:cxn modelId="{D532781C-A452-4180-9CE1-8C3A8B2AFE3A}" srcId="{00F1D324-491B-4346-98A9-622F47BC3112}" destId="{D9BDE92D-CB19-438F-9498-2C8005319BA2}" srcOrd="0" destOrd="0" parTransId="{4D889F82-74EA-41CE-83D9-CB0EC3C64F05}" sibTransId="{4191A399-CA18-4FF8-AF08-1D2957C20E75}"/>
    <dgm:cxn modelId="{91D9ED1D-587A-4D63-B25A-05BA6A2454EB}" srcId="{9160A6E2-A9E9-4F17-8661-055B1E0199D0}" destId="{0446024B-A217-4E6F-8CDA-6DFDD25EC29A}" srcOrd="0" destOrd="0" parTransId="{F431BB11-C3F6-47A5-9629-F145B5284502}" sibTransId="{03FB9F84-AC77-4877-800C-F1EC21041A13}"/>
    <dgm:cxn modelId="{073E2424-D454-42E7-92F0-6724174299BF}" type="presOf" srcId="{0446024B-A217-4E6F-8CDA-6DFDD25EC29A}" destId="{E17F5C4F-CF39-498A-BF08-EE10641ADE73}" srcOrd="0" destOrd="0" presId="urn:microsoft.com/office/officeart/2005/8/layout/chevron2"/>
    <dgm:cxn modelId="{C13C5233-0F98-4E09-86FB-A603FEF3F7C2}" type="presOf" srcId="{D9BDE92D-CB19-438F-9498-2C8005319BA2}" destId="{52A8BEC2-6439-42CC-9B37-3F882827DC09}" srcOrd="0" destOrd="0" presId="urn:microsoft.com/office/officeart/2005/8/layout/chevron2"/>
    <dgm:cxn modelId="{EC264A4A-164D-45D6-8F58-AC7C80B820E6}" type="presOf" srcId="{EDC89467-9E91-47E7-856B-DEA7390DE2FD}" destId="{9801742C-153C-4AC3-8040-C0FFB518374B}" srcOrd="0" destOrd="0" presId="urn:microsoft.com/office/officeart/2005/8/layout/chevron2"/>
    <dgm:cxn modelId="{366EBB7A-200A-4D49-85B1-264BFF946C8B}" srcId="{EDC89467-9E91-47E7-856B-DEA7390DE2FD}" destId="{D8BB6807-B338-4306-B567-A1E56DCF4079}" srcOrd="0" destOrd="0" parTransId="{43EEE1FA-7B11-4BE7-8B9C-F7102944F2C4}" sibTransId="{D4B8FE97-8C29-437A-8A6A-12ABF5E62AAD}"/>
    <dgm:cxn modelId="{8AB659AB-F78B-4FC1-9737-B981750BAE40}" type="presOf" srcId="{00F1D324-491B-4346-98A9-622F47BC3112}" destId="{A56731AF-57A8-498B-A4D4-CA223F5D91E7}" srcOrd="0" destOrd="0" presId="urn:microsoft.com/office/officeart/2005/8/layout/chevron2"/>
    <dgm:cxn modelId="{57789AB3-35CF-4A8C-97C0-408A8CB3438B}" type="presOf" srcId="{9160A6E2-A9E9-4F17-8661-055B1E0199D0}" destId="{F731723D-2111-417F-919D-4CFCBB2F37CF}" srcOrd="0" destOrd="0" presId="urn:microsoft.com/office/officeart/2005/8/layout/chevron2"/>
    <dgm:cxn modelId="{193770D2-4DB7-41C5-823D-94B9AC018C27}" srcId="{00F1D324-491B-4346-98A9-622F47BC3112}" destId="{406A6D81-6953-4EE4-BC36-A05F5DB86099}" srcOrd="1" destOrd="0" parTransId="{D53B868E-8B6F-47C8-B31F-6148775663EC}" sibTransId="{60008FFF-F520-4728-900A-F0E74B1CB2BD}"/>
    <dgm:cxn modelId="{E1C04CDE-C78A-4A9C-8E86-F393F5056A68}" srcId="{D8BB6807-B338-4306-B567-A1E56DCF4079}" destId="{CEDE3D93-5A66-4719-BB1D-50C286EF356E}" srcOrd="0" destOrd="0" parTransId="{D4EBC477-F3A5-4FF6-BB67-A3A138074830}" sibTransId="{EA781733-37D4-41EC-A38B-2FFC3E29E499}"/>
    <dgm:cxn modelId="{804C1BE2-B9BA-4217-8383-899AF12ECC3F}" type="presOf" srcId="{D8BB6807-B338-4306-B567-A1E56DCF4079}" destId="{9EA83C85-2291-4E3D-BF06-8F9CCECB74B4}" srcOrd="0" destOrd="0" presId="urn:microsoft.com/office/officeart/2005/8/layout/chevron2"/>
    <dgm:cxn modelId="{E2BC58E6-5D80-48DC-B3F3-45D79FD706EA}" type="presOf" srcId="{CEDE3D93-5A66-4719-BB1D-50C286EF356E}" destId="{D745434C-7C10-4F5D-A4D6-A8A358FC853D}" srcOrd="0" destOrd="0" presId="urn:microsoft.com/office/officeart/2005/8/layout/chevron2"/>
    <dgm:cxn modelId="{D40D24EF-1E1E-4533-82D4-A757C1BC6DC1}" srcId="{EDC89467-9E91-47E7-856B-DEA7390DE2FD}" destId="{00F1D324-491B-4346-98A9-622F47BC3112}" srcOrd="2" destOrd="0" parTransId="{2B6504FB-BE9F-4EAC-AE08-9C8E43B81726}" sibTransId="{5CCF64D2-121E-45FD-93E3-4378A004C79C}"/>
    <dgm:cxn modelId="{0A4A65FC-6FCA-4494-8FF1-E96055142EE6}" srcId="{EDC89467-9E91-47E7-856B-DEA7390DE2FD}" destId="{9160A6E2-A9E9-4F17-8661-055B1E0199D0}" srcOrd="1" destOrd="0" parTransId="{64AAF220-332E-4BD9-8BE0-A2A46E45E9B5}" sibTransId="{D2D38C9B-68A9-41CD-A347-7A72B041D6C6}"/>
    <dgm:cxn modelId="{91FBC665-79F1-43FD-A23C-B4A9571F3009}" type="presParOf" srcId="{9801742C-153C-4AC3-8040-C0FFB518374B}" destId="{293DF772-3768-42B7-B1F0-E38C74ABF7B6}" srcOrd="0" destOrd="0" presId="urn:microsoft.com/office/officeart/2005/8/layout/chevron2"/>
    <dgm:cxn modelId="{DB3969DD-D76E-42E7-819E-AD9B9EBA1062}" type="presParOf" srcId="{293DF772-3768-42B7-B1F0-E38C74ABF7B6}" destId="{9EA83C85-2291-4E3D-BF06-8F9CCECB74B4}" srcOrd="0" destOrd="0" presId="urn:microsoft.com/office/officeart/2005/8/layout/chevron2"/>
    <dgm:cxn modelId="{8DB711FD-6E32-445A-B005-1F8EB9E761AE}" type="presParOf" srcId="{293DF772-3768-42B7-B1F0-E38C74ABF7B6}" destId="{D745434C-7C10-4F5D-A4D6-A8A358FC853D}" srcOrd="1" destOrd="0" presId="urn:microsoft.com/office/officeart/2005/8/layout/chevron2"/>
    <dgm:cxn modelId="{4F3D4CB9-21C2-41C6-880C-B941368D4D7F}" type="presParOf" srcId="{9801742C-153C-4AC3-8040-C0FFB518374B}" destId="{22AFF6CB-AE48-4D3F-A3F6-7D3AD5305136}" srcOrd="1" destOrd="0" presId="urn:microsoft.com/office/officeart/2005/8/layout/chevron2"/>
    <dgm:cxn modelId="{E02E32D7-949F-40FF-BA0F-63E544E09DF0}" type="presParOf" srcId="{9801742C-153C-4AC3-8040-C0FFB518374B}" destId="{3A68F5F1-60D2-4990-8F6A-6643D6E5E54B}" srcOrd="2" destOrd="0" presId="urn:microsoft.com/office/officeart/2005/8/layout/chevron2"/>
    <dgm:cxn modelId="{EF489170-7373-43F6-ABDC-6D3860CF0745}" type="presParOf" srcId="{3A68F5F1-60D2-4990-8F6A-6643D6E5E54B}" destId="{F731723D-2111-417F-919D-4CFCBB2F37CF}" srcOrd="0" destOrd="0" presId="urn:microsoft.com/office/officeart/2005/8/layout/chevron2"/>
    <dgm:cxn modelId="{384D5F04-791F-4B3F-82D0-068116F13CB8}" type="presParOf" srcId="{3A68F5F1-60D2-4990-8F6A-6643D6E5E54B}" destId="{E17F5C4F-CF39-498A-BF08-EE10641ADE73}" srcOrd="1" destOrd="0" presId="urn:microsoft.com/office/officeart/2005/8/layout/chevron2"/>
    <dgm:cxn modelId="{E0862F39-8777-4653-8732-83323852D4F3}" type="presParOf" srcId="{9801742C-153C-4AC3-8040-C0FFB518374B}" destId="{A5E7BAF6-3D40-42C3-A371-28580B4A3A1C}" srcOrd="3" destOrd="0" presId="urn:microsoft.com/office/officeart/2005/8/layout/chevron2"/>
    <dgm:cxn modelId="{9EDB7D54-700B-41DC-B066-F812234354AC}" type="presParOf" srcId="{9801742C-153C-4AC3-8040-C0FFB518374B}" destId="{F4DA5665-CBAD-494B-A6AD-23BC487CFF07}" srcOrd="4" destOrd="0" presId="urn:microsoft.com/office/officeart/2005/8/layout/chevron2"/>
    <dgm:cxn modelId="{FE17FBF0-4781-4ACB-8083-7FA23F65339D}" type="presParOf" srcId="{F4DA5665-CBAD-494B-A6AD-23BC487CFF07}" destId="{A56731AF-57A8-498B-A4D4-CA223F5D91E7}" srcOrd="0" destOrd="0" presId="urn:microsoft.com/office/officeart/2005/8/layout/chevron2"/>
    <dgm:cxn modelId="{D9854132-49D8-45E5-95B3-F3C24FAC2647}" type="presParOf" srcId="{F4DA5665-CBAD-494B-A6AD-23BC487CFF07}" destId="{52A8BEC2-6439-42CC-9B37-3F882827DC09}"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DC89467-9E91-47E7-856B-DEA7390DE2FD}"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endParaRPr lang="en-IN"/>
        </a:p>
      </dgm:t>
    </dgm:pt>
    <dgm:pt modelId="{D8BB6807-B338-4306-B567-A1E56DCF4079}">
      <dgm:prSet phldrT="[Text]" custT="1"/>
      <dgm:spPr>
        <a:solidFill>
          <a:schemeClr val="accent2">
            <a:lumMod val="75000"/>
          </a:schemeClr>
        </a:solidFill>
      </dgm:spPr>
      <dgm:t>
        <a:bodyPr/>
        <a:lstStyle/>
        <a:p>
          <a:r>
            <a:rPr lang="en-IN" sz="1100" dirty="0"/>
            <a:t>LGBM</a:t>
          </a:r>
        </a:p>
        <a:p>
          <a:r>
            <a:rPr lang="en-IN" sz="1100" dirty="0"/>
            <a:t>Regressor</a:t>
          </a:r>
        </a:p>
      </dgm:t>
    </dgm:pt>
    <dgm:pt modelId="{43EEE1FA-7B11-4BE7-8B9C-F7102944F2C4}" type="parTrans" cxnId="{366EBB7A-200A-4D49-85B1-264BFF946C8B}">
      <dgm:prSet/>
      <dgm:spPr/>
      <dgm:t>
        <a:bodyPr/>
        <a:lstStyle/>
        <a:p>
          <a:endParaRPr lang="en-IN" sz="1200"/>
        </a:p>
      </dgm:t>
    </dgm:pt>
    <dgm:pt modelId="{D4B8FE97-8C29-437A-8A6A-12ABF5E62AAD}" type="sibTrans" cxnId="{366EBB7A-200A-4D49-85B1-264BFF946C8B}">
      <dgm:prSet/>
      <dgm:spPr/>
      <dgm:t>
        <a:bodyPr/>
        <a:lstStyle/>
        <a:p>
          <a:endParaRPr lang="en-IN" sz="1200"/>
        </a:p>
      </dgm:t>
    </dgm:pt>
    <dgm:pt modelId="{9160A6E2-A9E9-4F17-8661-055B1E0199D0}">
      <dgm:prSet phldrT="[Text]" custT="1"/>
      <dgm:spPr>
        <a:solidFill>
          <a:srgbClr val="FFC000"/>
        </a:solidFill>
      </dgm:spPr>
      <dgm:t>
        <a:bodyPr/>
        <a:lstStyle/>
        <a:p>
          <a:r>
            <a:rPr lang="en-IN" sz="1100" dirty="0"/>
            <a:t>XGB</a:t>
          </a:r>
        </a:p>
        <a:p>
          <a:r>
            <a:rPr lang="en-IN" sz="1100" dirty="0"/>
            <a:t>Regressor</a:t>
          </a:r>
        </a:p>
      </dgm:t>
    </dgm:pt>
    <dgm:pt modelId="{64AAF220-332E-4BD9-8BE0-A2A46E45E9B5}" type="parTrans" cxnId="{0A4A65FC-6FCA-4494-8FF1-E96055142EE6}">
      <dgm:prSet/>
      <dgm:spPr/>
      <dgm:t>
        <a:bodyPr/>
        <a:lstStyle/>
        <a:p>
          <a:endParaRPr lang="en-IN" sz="1200"/>
        </a:p>
      </dgm:t>
    </dgm:pt>
    <dgm:pt modelId="{D2D38C9B-68A9-41CD-A347-7A72B041D6C6}" type="sibTrans" cxnId="{0A4A65FC-6FCA-4494-8FF1-E96055142EE6}">
      <dgm:prSet/>
      <dgm:spPr/>
      <dgm:t>
        <a:bodyPr/>
        <a:lstStyle/>
        <a:p>
          <a:endParaRPr lang="en-IN" sz="1200"/>
        </a:p>
      </dgm:t>
    </dgm:pt>
    <dgm:pt modelId="{DDBBDC88-F24E-4C2B-AD37-A2E0DC7AB1FE}">
      <dgm:prSet custT="1"/>
      <dgm:spPr/>
      <dgm:t>
        <a:bodyPr/>
        <a:lstStyle/>
        <a:p>
          <a:r>
            <a:rPr lang="en-US" sz="1000" b="0" i="0" dirty="0"/>
            <a:t>LightGBM is a gradient boosting framework that uses tree-based learning algorithms. </a:t>
          </a:r>
          <a:endParaRPr lang="en-IN" sz="1000" dirty="0"/>
        </a:p>
      </dgm:t>
    </dgm:pt>
    <dgm:pt modelId="{8EF7727A-9EE4-47CF-BE37-59A4A425DF0E}" type="parTrans" cxnId="{08DC15FF-24CB-4B3E-8AB2-D2B7DAABA14D}">
      <dgm:prSet/>
      <dgm:spPr/>
      <dgm:t>
        <a:bodyPr/>
        <a:lstStyle/>
        <a:p>
          <a:endParaRPr lang="en-IN"/>
        </a:p>
      </dgm:t>
    </dgm:pt>
    <dgm:pt modelId="{583ECAF3-2F6E-47F5-AD24-34355F93C92E}" type="sibTrans" cxnId="{08DC15FF-24CB-4B3E-8AB2-D2B7DAABA14D}">
      <dgm:prSet/>
      <dgm:spPr/>
      <dgm:t>
        <a:bodyPr/>
        <a:lstStyle/>
        <a:p>
          <a:endParaRPr lang="en-IN"/>
        </a:p>
      </dgm:t>
    </dgm:pt>
    <dgm:pt modelId="{8FA680AD-6AD4-4762-AF5C-9363CC8ABC9E}">
      <dgm:prSet custT="1"/>
      <dgm:spPr/>
      <dgm:t>
        <a:bodyPr/>
        <a:lstStyle/>
        <a:p>
          <a:r>
            <a:rPr lang="en-US" sz="1000" b="0" i="0" dirty="0"/>
            <a:t>XGBoost stands for "Extreme Gradient Boosting" and it is an implementation of gradient boosting trees algorithm.</a:t>
          </a:r>
          <a:endParaRPr lang="en-IN" sz="1000" dirty="0"/>
        </a:p>
      </dgm:t>
    </dgm:pt>
    <dgm:pt modelId="{FB49A6D8-5C68-460A-9E56-B672E1444349}" type="parTrans" cxnId="{EBAABC40-1744-4EDE-B3DF-0DFB0D5E9912}">
      <dgm:prSet/>
      <dgm:spPr/>
      <dgm:t>
        <a:bodyPr/>
        <a:lstStyle/>
        <a:p>
          <a:endParaRPr lang="en-IN"/>
        </a:p>
      </dgm:t>
    </dgm:pt>
    <dgm:pt modelId="{CC67465F-9D2A-4E1E-ABA6-588E09BB4842}" type="sibTrans" cxnId="{EBAABC40-1744-4EDE-B3DF-0DFB0D5E9912}">
      <dgm:prSet/>
      <dgm:spPr/>
      <dgm:t>
        <a:bodyPr/>
        <a:lstStyle/>
        <a:p>
          <a:endParaRPr lang="en-IN"/>
        </a:p>
      </dgm:t>
    </dgm:pt>
    <dgm:pt modelId="{9801742C-153C-4AC3-8040-C0FFB518374B}" type="pres">
      <dgm:prSet presAssocID="{EDC89467-9E91-47E7-856B-DEA7390DE2FD}" presName="linearFlow" presStyleCnt="0">
        <dgm:presLayoutVars>
          <dgm:dir/>
          <dgm:animLvl val="lvl"/>
          <dgm:resizeHandles val="exact"/>
        </dgm:presLayoutVars>
      </dgm:prSet>
      <dgm:spPr/>
    </dgm:pt>
    <dgm:pt modelId="{293DF772-3768-42B7-B1F0-E38C74ABF7B6}" type="pres">
      <dgm:prSet presAssocID="{D8BB6807-B338-4306-B567-A1E56DCF4079}" presName="composite" presStyleCnt="0"/>
      <dgm:spPr/>
    </dgm:pt>
    <dgm:pt modelId="{9EA83C85-2291-4E3D-BF06-8F9CCECB74B4}" type="pres">
      <dgm:prSet presAssocID="{D8BB6807-B338-4306-B567-A1E56DCF4079}" presName="parentText" presStyleLbl="alignNode1" presStyleIdx="0" presStyleCnt="2" custLinFactNeighborX="-99880" custLinFactNeighborY="-13690">
        <dgm:presLayoutVars>
          <dgm:chMax val="1"/>
          <dgm:bulletEnabled val="1"/>
        </dgm:presLayoutVars>
      </dgm:prSet>
      <dgm:spPr/>
    </dgm:pt>
    <dgm:pt modelId="{D745434C-7C10-4F5D-A4D6-A8A358FC853D}" type="pres">
      <dgm:prSet presAssocID="{D8BB6807-B338-4306-B567-A1E56DCF4079}" presName="descendantText" presStyleLbl="alignAcc1" presStyleIdx="0" presStyleCnt="2" custLinFactNeighborX="0">
        <dgm:presLayoutVars>
          <dgm:bulletEnabled val="1"/>
        </dgm:presLayoutVars>
      </dgm:prSet>
      <dgm:spPr/>
    </dgm:pt>
    <dgm:pt modelId="{22AFF6CB-AE48-4D3F-A3F6-7D3AD5305136}" type="pres">
      <dgm:prSet presAssocID="{D4B8FE97-8C29-437A-8A6A-12ABF5E62AAD}" presName="sp" presStyleCnt="0"/>
      <dgm:spPr/>
    </dgm:pt>
    <dgm:pt modelId="{3A68F5F1-60D2-4990-8F6A-6643D6E5E54B}" type="pres">
      <dgm:prSet presAssocID="{9160A6E2-A9E9-4F17-8661-055B1E0199D0}" presName="composite" presStyleCnt="0"/>
      <dgm:spPr/>
    </dgm:pt>
    <dgm:pt modelId="{F731723D-2111-417F-919D-4CFCBB2F37CF}" type="pres">
      <dgm:prSet presAssocID="{9160A6E2-A9E9-4F17-8661-055B1E0199D0}" presName="parentText" presStyleLbl="alignNode1" presStyleIdx="1" presStyleCnt="2">
        <dgm:presLayoutVars>
          <dgm:chMax val="1"/>
          <dgm:bulletEnabled val="1"/>
        </dgm:presLayoutVars>
      </dgm:prSet>
      <dgm:spPr/>
    </dgm:pt>
    <dgm:pt modelId="{E17F5C4F-CF39-498A-BF08-EE10641ADE73}" type="pres">
      <dgm:prSet presAssocID="{9160A6E2-A9E9-4F17-8661-055B1E0199D0}" presName="descendantText" presStyleLbl="alignAcc1" presStyleIdx="1" presStyleCnt="2" custLinFactNeighborY="1652">
        <dgm:presLayoutVars>
          <dgm:bulletEnabled val="1"/>
        </dgm:presLayoutVars>
      </dgm:prSet>
      <dgm:spPr/>
    </dgm:pt>
  </dgm:ptLst>
  <dgm:cxnLst>
    <dgm:cxn modelId="{D41CAE26-6E77-4D07-A8E1-C8921272102D}" type="presOf" srcId="{8FA680AD-6AD4-4762-AF5C-9363CC8ABC9E}" destId="{E17F5C4F-CF39-498A-BF08-EE10641ADE73}" srcOrd="0" destOrd="0" presId="urn:microsoft.com/office/officeart/2005/8/layout/chevron2"/>
    <dgm:cxn modelId="{EBAABC40-1744-4EDE-B3DF-0DFB0D5E9912}" srcId="{9160A6E2-A9E9-4F17-8661-055B1E0199D0}" destId="{8FA680AD-6AD4-4762-AF5C-9363CC8ABC9E}" srcOrd="0" destOrd="0" parTransId="{FB49A6D8-5C68-460A-9E56-B672E1444349}" sibTransId="{CC67465F-9D2A-4E1E-ABA6-588E09BB4842}"/>
    <dgm:cxn modelId="{EC264A4A-164D-45D6-8F58-AC7C80B820E6}" type="presOf" srcId="{EDC89467-9E91-47E7-856B-DEA7390DE2FD}" destId="{9801742C-153C-4AC3-8040-C0FFB518374B}" srcOrd="0" destOrd="0" presId="urn:microsoft.com/office/officeart/2005/8/layout/chevron2"/>
    <dgm:cxn modelId="{366EBB7A-200A-4D49-85B1-264BFF946C8B}" srcId="{EDC89467-9E91-47E7-856B-DEA7390DE2FD}" destId="{D8BB6807-B338-4306-B567-A1E56DCF4079}" srcOrd="0" destOrd="0" parTransId="{43EEE1FA-7B11-4BE7-8B9C-F7102944F2C4}" sibTransId="{D4B8FE97-8C29-437A-8A6A-12ABF5E62AAD}"/>
    <dgm:cxn modelId="{388E757B-5E3F-4623-9D21-1ED0A97E787E}" type="presOf" srcId="{DDBBDC88-F24E-4C2B-AD37-A2E0DC7AB1FE}" destId="{D745434C-7C10-4F5D-A4D6-A8A358FC853D}" srcOrd="0" destOrd="0" presId="urn:microsoft.com/office/officeart/2005/8/layout/chevron2"/>
    <dgm:cxn modelId="{57789AB3-35CF-4A8C-97C0-408A8CB3438B}" type="presOf" srcId="{9160A6E2-A9E9-4F17-8661-055B1E0199D0}" destId="{F731723D-2111-417F-919D-4CFCBB2F37CF}" srcOrd="0" destOrd="0" presId="urn:microsoft.com/office/officeart/2005/8/layout/chevron2"/>
    <dgm:cxn modelId="{804C1BE2-B9BA-4217-8383-899AF12ECC3F}" type="presOf" srcId="{D8BB6807-B338-4306-B567-A1E56DCF4079}" destId="{9EA83C85-2291-4E3D-BF06-8F9CCECB74B4}" srcOrd="0" destOrd="0" presId="urn:microsoft.com/office/officeart/2005/8/layout/chevron2"/>
    <dgm:cxn modelId="{0A4A65FC-6FCA-4494-8FF1-E96055142EE6}" srcId="{EDC89467-9E91-47E7-856B-DEA7390DE2FD}" destId="{9160A6E2-A9E9-4F17-8661-055B1E0199D0}" srcOrd="1" destOrd="0" parTransId="{64AAF220-332E-4BD9-8BE0-A2A46E45E9B5}" sibTransId="{D2D38C9B-68A9-41CD-A347-7A72B041D6C6}"/>
    <dgm:cxn modelId="{08DC15FF-24CB-4B3E-8AB2-D2B7DAABA14D}" srcId="{D8BB6807-B338-4306-B567-A1E56DCF4079}" destId="{DDBBDC88-F24E-4C2B-AD37-A2E0DC7AB1FE}" srcOrd="0" destOrd="0" parTransId="{8EF7727A-9EE4-47CF-BE37-59A4A425DF0E}" sibTransId="{583ECAF3-2F6E-47F5-AD24-34355F93C92E}"/>
    <dgm:cxn modelId="{91FBC665-79F1-43FD-A23C-B4A9571F3009}" type="presParOf" srcId="{9801742C-153C-4AC3-8040-C0FFB518374B}" destId="{293DF772-3768-42B7-B1F0-E38C74ABF7B6}" srcOrd="0" destOrd="0" presId="urn:microsoft.com/office/officeart/2005/8/layout/chevron2"/>
    <dgm:cxn modelId="{DB3969DD-D76E-42E7-819E-AD9B9EBA1062}" type="presParOf" srcId="{293DF772-3768-42B7-B1F0-E38C74ABF7B6}" destId="{9EA83C85-2291-4E3D-BF06-8F9CCECB74B4}" srcOrd="0" destOrd="0" presId="urn:microsoft.com/office/officeart/2005/8/layout/chevron2"/>
    <dgm:cxn modelId="{8DB711FD-6E32-445A-B005-1F8EB9E761AE}" type="presParOf" srcId="{293DF772-3768-42B7-B1F0-E38C74ABF7B6}" destId="{D745434C-7C10-4F5D-A4D6-A8A358FC853D}" srcOrd="1" destOrd="0" presId="urn:microsoft.com/office/officeart/2005/8/layout/chevron2"/>
    <dgm:cxn modelId="{4F3D4CB9-21C2-41C6-880C-B941368D4D7F}" type="presParOf" srcId="{9801742C-153C-4AC3-8040-C0FFB518374B}" destId="{22AFF6CB-AE48-4D3F-A3F6-7D3AD5305136}" srcOrd="1" destOrd="0" presId="urn:microsoft.com/office/officeart/2005/8/layout/chevron2"/>
    <dgm:cxn modelId="{E02E32D7-949F-40FF-BA0F-63E544E09DF0}" type="presParOf" srcId="{9801742C-153C-4AC3-8040-C0FFB518374B}" destId="{3A68F5F1-60D2-4990-8F6A-6643D6E5E54B}" srcOrd="2" destOrd="0" presId="urn:microsoft.com/office/officeart/2005/8/layout/chevron2"/>
    <dgm:cxn modelId="{EF489170-7373-43F6-ABDC-6D3860CF0745}" type="presParOf" srcId="{3A68F5F1-60D2-4990-8F6A-6643D6E5E54B}" destId="{F731723D-2111-417F-919D-4CFCBB2F37CF}" srcOrd="0" destOrd="0" presId="urn:microsoft.com/office/officeart/2005/8/layout/chevron2"/>
    <dgm:cxn modelId="{384D5F04-791F-4B3F-82D0-068116F13CB8}" type="presParOf" srcId="{3A68F5F1-60D2-4990-8F6A-6643D6E5E54B}" destId="{E17F5C4F-CF39-498A-BF08-EE10641ADE73}"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A83C85-2291-4E3D-BF06-8F9CCECB74B4}">
      <dsp:nvSpPr>
        <dsp:cNvPr id="0" name=""/>
        <dsp:cNvSpPr/>
      </dsp:nvSpPr>
      <dsp:spPr>
        <a:xfrm rot="5400000">
          <a:off x="-189926" y="207433"/>
          <a:ext cx="1266176" cy="886323"/>
        </a:xfrm>
        <a:prstGeom prst="chevron">
          <a:avLst/>
        </a:prstGeom>
        <a:solidFill>
          <a:schemeClr val="accent2">
            <a:lumMod val="7500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IN" sz="1100" kern="1200" dirty="0"/>
            <a:t>ETL</a:t>
          </a:r>
        </a:p>
      </dsp:txBody>
      <dsp:txXfrm rot="-5400000">
        <a:off x="1" y="460669"/>
        <a:ext cx="886323" cy="379853"/>
      </dsp:txXfrm>
    </dsp:sp>
    <dsp:sp modelId="{D745434C-7C10-4F5D-A4D6-A8A358FC853D}">
      <dsp:nvSpPr>
        <dsp:cNvPr id="0" name=""/>
        <dsp:cNvSpPr/>
      </dsp:nvSpPr>
      <dsp:spPr>
        <a:xfrm rot="5400000">
          <a:off x="2459169" y="-1533868"/>
          <a:ext cx="823014" cy="3968706"/>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1120" tIns="6350" rIns="6350" bIns="6350" numCol="1" spcCol="1270" anchor="ctr" anchorCtr="0">
          <a:noAutofit/>
        </a:bodyPr>
        <a:lstStyle/>
        <a:p>
          <a:pPr marL="57150" lvl="1" indent="-57150" algn="l" defTabSz="444500">
            <a:lnSpc>
              <a:spcPct val="90000"/>
            </a:lnSpc>
            <a:spcBef>
              <a:spcPct val="0"/>
            </a:spcBef>
            <a:spcAft>
              <a:spcPct val="15000"/>
            </a:spcAft>
            <a:buChar char="•"/>
          </a:pPr>
          <a:r>
            <a:rPr lang="en-IN" sz="1000" kern="1200" dirty="0"/>
            <a:t>Read CSV file for the dataset</a:t>
          </a:r>
        </a:p>
        <a:p>
          <a:pPr marL="57150" lvl="1" indent="-57150" algn="l" defTabSz="444500">
            <a:lnSpc>
              <a:spcPct val="90000"/>
            </a:lnSpc>
            <a:spcBef>
              <a:spcPct val="0"/>
            </a:spcBef>
            <a:spcAft>
              <a:spcPct val="15000"/>
            </a:spcAft>
            <a:buChar char="•"/>
          </a:pPr>
          <a:r>
            <a:rPr lang="en-US" sz="1000" kern="1200" dirty="0"/>
            <a:t>Perform scaling and transformation of data</a:t>
          </a:r>
          <a:endParaRPr lang="en-IN" sz="1000" kern="1200" dirty="0"/>
        </a:p>
      </dsp:txBody>
      <dsp:txXfrm rot="-5400000">
        <a:off x="886323" y="79154"/>
        <a:ext cx="3928530" cy="742662"/>
      </dsp:txXfrm>
    </dsp:sp>
    <dsp:sp modelId="{F731723D-2111-417F-919D-4CFCBB2F37CF}">
      <dsp:nvSpPr>
        <dsp:cNvPr id="0" name=""/>
        <dsp:cNvSpPr/>
      </dsp:nvSpPr>
      <dsp:spPr>
        <a:xfrm rot="5400000">
          <a:off x="-177942" y="1262367"/>
          <a:ext cx="1242207" cy="886323"/>
        </a:xfrm>
        <a:prstGeom prst="chevron">
          <a:avLst/>
        </a:prstGeom>
        <a:solidFill>
          <a:srgbClr val="FFC000"/>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IN" sz="1100" kern="1200" dirty="0"/>
            <a:t>RUN ALGORITHM</a:t>
          </a:r>
        </a:p>
      </dsp:txBody>
      <dsp:txXfrm rot="-5400000">
        <a:off x="1" y="1527587"/>
        <a:ext cx="886323" cy="355884"/>
      </dsp:txXfrm>
    </dsp:sp>
    <dsp:sp modelId="{E17F5C4F-CF39-498A-BF08-EE10641ADE73}">
      <dsp:nvSpPr>
        <dsp:cNvPr id="0" name=""/>
        <dsp:cNvSpPr/>
      </dsp:nvSpPr>
      <dsp:spPr>
        <a:xfrm rot="5400000">
          <a:off x="2459169" y="-466921"/>
          <a:ext cx="823014" cy="3968706"/>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1120" tIns="6350" rIns="6350" bIns="6350" numCol="1" spcCol="1270" anchor="ctr" anchorCtr="0">
          <a:noAutofit/>
        </a:bodyPr>
        <a:lstStyle/>
        <a:p>
          <a:pPr marL="57150" lvl="1" indent="-57150" algn="l" defTabSz="444500">
            <a:lnSpc>
              <a:spcPct val="90000"/>
            </a:lnSpc>
            <a:spcBef>
              <a:spcPct val="0"/>
            </a:spcBef>
            <a:spcAft>
              <a:spcPct val="15000"/>
            </a:spcAft>
            <a:buChar char="•"/>
          </a:pPr>
          <a:r>
            <a:rPr lang="en-US" sz="1000" kern="1200" dirty="0"/>
            <a:t>Train the model on ensemble techniques including Logistic Regression at the output layer.</a:t>
          </a:r>
          <a:endParaRPr lang="en-IN" sz="1000" kern="1200" dirty="0"/>
        </a:p>
        <a:p>
          <a:pPr marL="57150" lvl="1" indent="-57150" algn="l" defTabSz="444500">
            <a:lnSpc>
              <a:spcPct val="90000"/>
            </a:lnSpc>
            <a:spcBef>
              <a:spcPct val="0"/>
            </a:spcBef>
            <a:spcAft>
              <a:spcPct val="15000"/>
            </a:spcAft>
            <a:buChar char="•"/>
          </a:pPr>
          <a:r>
            <a:rPr lang="en-IN" sz="1000" kern="1200" dirty="0"/>
            <a:t>Finalized on the ML technique – (RNN)</a:t>
          </a:r>
        </a:p>
        <a:p>
          <a:pPr marL="57150" lvl="1" indent="-57150" algn="l" defTabSz="444500">
            <a:lnSpc>
              <a:spcPct val="90000"/>
            </a:lnSpc>
            <a:spcBef>
              <a:spcPct val="0"/>
            </a:spcBef>
            <a:spcAft>
              <a:spcPct val="15000"/>
            </a:spcAft>
            <a:buChar char="•"/>
          </a:pPr>
          <a:r>
            <a:rPr lang="en-IN" sz="1000" kern="1200" dirty="0"/>
            <a:t>Used Logistic regression at output layer with 1 class boundary limit at 65</a:t>
          </a:r>
        </a:p>
      </dsp:txBody>
      <dsp:txXfrm rot="-5400000">
        <a:off x="886323" y="1146101"/>
        <a:ext cx="3928530" cy="742662"/>
      </dsp:txXfrm>
    </dsp:sp>
    <dsp:sp modelId="{A56731AF-57A8-498B-A4D4-CA223F5D91E7}">
      <dsp:nvSpPr>
        <dsp:cNvPr id="0" name=""/>
        <dsp:cNvSpPr/>
      </dsp:nvSpPr>
      <dsp:spPr>
        <a:xfrm rot="5400000">
          <a:off x="-181107" y="2377807"/>
          <a:ext cx="1266176" cy="886323"/>
        </a:xfrm>
        <a:prstGeom prst="chevron">
          <a:avLst/>
        </a:prstGeom>
        <a:solidFill>
          <a:srgbClr val="00B050"/>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IN" sz="1100" kern="1200" dirty="0"/>
            <a:t>VALIDATE OUTPUT</a:t>
          </a:r>
        </a:p>
      </dsp:txBody>
      <dsp:txXfrm rot="-5400000">
        <a:off x="8820" y="2631043"/>
        <a:ext cx="886323" cy="379853"/>
      </dsp:txXfrm>
    </dsp:sp>
    <dsp:sp modelId="{52A8BEC2-6439-42CC-9B37-3F882827DC09}">
      <dsp:nvSpPr>
        <dsp:cNvPr id="0" name=""/>
        <dsp:cNvSpPr/>
      </dsp:nvSpPr>
      <dsp:spPr>
        <a:xfrm rot="5400000">
          <a:off x="2459169" y="622788"/>
          <a:ext cx="823014" cy="3968706"/>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1120" tIns="6350" rIns="6350" bIns="6350" numCol="1" spcCol="1270" anchor="ctr" anchorCtr="0">
          <a:noAutofit/>
        </a:bodyPr>
        <a:lstStyle/>
        <a:p>
          <a:pPr marL="57150" lvl="1" indent="-57150" algn="l" defTabSz="444500">
            <a:lnSpc>
              <a:spcPct val="90000"/>
            </a:lnSpc>
            <a:spcBef>
              <a:spcPct val="0"/>
            </a:spcBef>
            <a:spcAft>
              <a:spcPct val="15000"/>
            </a:spcAft>
            <a:buChar char="•"/>
          </a:pPr>
          <a:r>
            <a:rPr lang="en-IN" sz="1000" kern="1200" dirty="0"/>
            <a:t>Predict mean value for next 30 mins using the equation and form a NumPy array</a:t>
          </a:r>
        </a:p>
      </dsp:txBody>
      <dsp:txXfrm rot="-5400000">
        <a:off x="886323" y="2235810"/>
        <a:ext cx="3928530" cy="74266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A83C85-2291-4E3D-BF06-8F9CCECB74B4}">
      <dsp:nvSpPr>
        <dsp:cNvPr id="0" name=""/>
        <dsp:cNvSpPr/>
      </dsp:nvSpPr>
      <dsp:spPr>
        <a:xfrm rot="5400000">
          <a:off x="-155595" y="155595"/>
          <a:ext cx="1037304" cy="726113"/>
        </a:xfrm>
        <a:prstGeom prst="chevron">
          <a:avLst/>
        </a:prstGeom>
        <a:solidFill>
          <a:schemeClr val="accent2">
            <a:lumMod val="7500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IN" sz="1000" kern="1200" dirty="0"/>
            <a:t>ETL</a:t>
          </a:r>
        </a:p>
      </dsp:txBody>
      <dsp:txXfrm rot="-5400000">
        <a:off x="1" y="363057"/>
        <a:ext cx="726113" cy="311191"/>
      </dsp:txXfrm>
    </dsp:sp>
    <dsp:sp modelId="{D745434C-7C10-4F5D-A4D6-A8A358FC853D}">
      <dsp:nvSpPr>
        <dsp:cNvPr id="0" name=""/>
        <dsp:cNvSpPr/>
      </dsp:nvSpPr>
      <dsp:spPr>
        <a:xfrm rot="5400000">
          <a:off x="2216181" y="-1489949"/>
          <a:ext cx="674248" cy="3654384"/>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1120" tIns="6350" rIns="6350" bIns="6350" numCol="1" spcCol="1270" anchor="ctr" anchorCtr="0">
          <a:noAutofit/>
        </a:bodyPr>
        <a:lstStyle/>
        <a:p>
          <a:pPr marL="57150" lvl="1" indent="-57150" algn="l" defTabSz="444500">
            <a:lnSpc>
              <a:spcPct val="90000"/>
            </a:lnSpc>
            <a:spcBef>
              <a:spcPct val="0"/>
            </a:spcBef>
            <a:spcAft>
              <a:spcPct val="15000"/>
            </a:spcAft>
            <a:buChar char="•"/>
          </a:pPr>
          <a:r>
            <a:rPr lang="en-IN" sz="1000" kern="1200" dirty="0"/>
            <a:t>Capture 6 data points at every 1 minute interval , calculate mean</a:t>
          </a:r>
        </a:p>
        <a:p>
          <a:pPr marL="57150" lvl="1" indent="-57150" algn="l" defTabSz="444500">
            <a:lnSpc>
              <a:spcPct val="90000"/>
            </a:lnSpc>
            <a:spcBef>
              <a:spcPct val="0"/>
            </a:spcBef>
            <a:spcAft>
              <a:spcPct val="15000"/>
            </a:spcAft>
            <a:buChar char="•"/>
          </a:pPr>
          <a:r>
            <a:rPr lang="en-IN" sz="1000" kern="1200" dirty="0"/>
            <a:t>Capture mean data for 5 mins at every 1 min interval flagged as correct by the operator ,check distribution ,note the mean value.</a:t>
          </a:r>
        </a:p>
      </dsp:txBody>
      <dsp:txXfrm rot="-5400000">
        <a:off x="726113" y="33033"/>
        <a:ext cx="3621470" cy="608420"/>
      </dsp:txXfrm>
    </dsp:sp>
    <dsp:sp modelId="{F731723D-2111-417F-919D-4CFCBB2F37CF}">
      <dsp:nvSpPr>
        <dsp:cNvPr id="0" name=""/>
        <dsp:cNvSpPr/>
      </dsp:nvSpPr>
      <dsp:spPr>
        <a:xfrm rot="5400000">
          <a:off x="-155595" y="991790"/>
          <a:ext cx="1037304" cy="726113"/>
        </a:xfrm>
        <a:prstGeom prst="chevron">
          <a:avLst/>
        </a:prstGeom>
        <a:solidFill>
          <a:srgbClr val="FFC000"/>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IN" sz="1000" kern="1200" dirty="0"/>
            <a:t>RUN ALGORITHM</a:t>
          </a:r>
        </a:p>
      </dsp:txBody>
      <dsp:txXfrm rot="-5400000">
        <a:off x="1" y="1199252"/>
        <a:ext cx="726113" cy="311191"/>
      </dsp:txXfrm>
    </dsp:sp>
    <dsp:sp modelId="{E17F5C4F-CF39-498A-BF08-EE10641ADE73}">
      <dsp:nvSpPr>
        <dsp:cNvPr id="0" name=""/>
        <dsp:cNvSpPr/>
      </dsp:nvSpPr>
      <dsp:spPr>
        <a:xfrm rot="5400000">
          <a:off x="2216181" y="-653873"/>
          <a:ext cx="674248" cy="3654384"/>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1120" tIns="6350" rIns="6350" bIns="6350" numCol="1" spcCol="1270" anchor="ctr" anchorCtr="0">
          <a:noAutofit/>
        </a:bodyPr>
        <a:lstStyle/>
        <a:p>
          <a:pPr marL="57150" lvl="1" indent="-57150" algn="l" defTabSz="444500">
            <a:lnSpc>
              <a:spcPct val="90000"/>
            </a:lnSpc>
            <a:spcBef>
              <a:spcPct val="0"/>
            </a:spcBef>
            <a:spcAft>
              <a:spcPct val="15000"/>
            </a:spcAft>
            <a:buChar char="•"/>
          </a:pPr>
          <a:r>
            <a:rPr lang="en-IN" sz="1000" kern="1200" dirty="0"/>
            <a:t>Consider values for regression with only similar distribution. </a:t>
          </a:r>
        </a:p>
        <a:p>
          <a:pPr marL="57150" lvl="1" indent="-57150" algn="l" defTabSz="444500">
            <a:lnSpc>
              <a:spcPct val="90000"/>
            </a:lnSpc>
            <a:spcBef>
              <a:spcPct val="0"/>
            </a:spcBef>
            <a:spcAft>
              <a:spcPct val="15000"/>
            </a:spcAft>
            <a:buChar char="•"/>
          </a:pPr>
          <a:r>
            <a:rPr lang="en-IN" sz="1000" kern="1200" dirty="0"/>
            <a:t>Find out coefficients of linear regression and intercept for the Y equation</a:t>
          </a:r>
        </a:p>
      </dsp:txBody>
      <dsp:txXfrm rot="-5400000">
        <a:off x="726113" y="869109"/>
        <a:ext cx="3621470" cy="608420"/>
      </dsp:txXfrm>
    </dsp:sp>
    <dsp:sp modelId="{A56731AF-57A8-498B-A4D4-CA223F5D91E7}">
      <dsp:nvSpPr>
        <dsp:cNvPr id="0" name=""/>
        <dsp:cNvSpPr/>
      </dsp:nvSpPr>
      <dsp:spPr>
        <a:xfrm rot="5400000">
          <a:off x="-155595" y="1827865"/>
          <a:ext cx="1037304" cy="726113"/>
        </a:xfrm>
        <a:prstGeom prst="chevron">
          <a:avLst/>
        </a:prstGeom>
        <a:solidFill>
          <a:srgbClr val="00B050"/>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IN" sz="1000" kern="1200" dirty="0"/>
            <a:t>VALIDATE OUTPUT</a:t>
          </a:r>
        </a:p>
      </dsp:txBody>
      <dsp:txXfrm rot="-5400000">
        <a:off x="1" y="2035327"/>
        <a:ext cx="726113" cy="311191"/>
      </dsp:txXfrm>
    </dsp:sp>
    <dsp:sp modelId="{52A8BEC2-6439-42CC-9B37-3F882827DC09}">
      <dsp:nvSpPr>
        <dsp:cNvPr id="0" name=""/>
        <dsp:cNvSpPr/>
      </dsp:nvSpPr>
      <dsp:spPr>
        <a:xfrm rot="5400000">
          <a:off x="2216181" y="182201"/>
          <a:ext cx="674248" cy="3654384"/>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1120" tIns="6350" rIns="6350" bIns="6350" numCol="1" spcCol="1270" anchor="ctr" anchorCtr="0">
          <a:noAutofit/>
        </a:bodyPr>
        <a:lstStyle/>
        <a:p>
          <a:pPr marL="57150" lvl="1" indent="-57150" algn="l" defTabSz="444500">
            <a:lnSpc>
              <a:spcPct val="90000"/>
            </a:lnSpc>
            <a:spcBef>
              <a:spcPct val="0"/>
            </a:spcBef>
            <a:spcAft>
              <a:spcPct val="15000"/>
            </a:spcAft>
            <a:buChar char="•"/>
          </a:pPr>
          <a:r>
            <a:rPr lang="en-IN" sz="1000" kern="1200" dirty="0"/>
            <a:t>Predict mean value for next 30 mins using the equation and form a NumPy array</a:t>
          </a:r>
        </a:p>
      </dsp:txBody>
      <dsp:txXfrm rot="-5400000">
        <a:off x="726113" y="1705183"/>
        <a:ext cx="3621470" cy="60842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A83C85-2291-4E3D-BF06-8F9CCECB74B4}">
      <dsp:nvSpPr>
        <dsp:cNvPr id="0" name=""/>
        <dsp:cNvSpPr/>
      </dsp:nvSpPr>
      <dsp:spPr>
        <a:xfrm rot="5400000">
          <a:off x="-192519" y="192519"/>
          <a:ext cx="1283465" cy="898425"/>
        </a:xfrm>
        <a:prstGeom prst="chevron">
          <a:avLst/>
        </a:prstGeom>
        <a:solidFill>
          <a:schemeClr val="accent2">
            <a:lumMod val="7500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IN" sz="1100" kern="1200" dirty="0"/>
            <a:t>Linear Regression</a:t>
          </a:r>
        </a:p>
      </dsp:txBody>
      <dsp:txXfrm rot="-5400000">
        <a:off x="2" y="449212"/>
        <a:ext cx="898425" cy="385040"/>
      </dsp:txXfrm>
    </dsp:sp>
    <dsp:sp modelId="{D745434C-7C10-4F5D-A4D6-A8A358FC853D}">
      <dsp:nvSpPr>
        <dsp:cNvPr id="0" name=""/>
        <dsp:cNvSpPr/>
      </dsp:nvSpPr>
      <dsp:spPr>
        <a:xfrm rot="5400000">
          <a:off x="2459601" y="-1560296"/>
          <a:ext cx="834252" cy="3956604"/>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1120" tIns="6350" rIns="6350" bIns="6350" numCol="1" spcCol="1270" anchor="ctr" anchorCtr="0">
          <a:noAutofit/>
        </a:bodyPr>
        <a:lstStyle/>
        <a:p>
          <a:pPr marL="57150" lvl="1" indent="-57150" algn="l" defTabSz="444500">
            <a:lnSpc>
              <a:spcPct val="90000"/>
            </a:lnSpc>
            <a:spcBef>
              <a:spcPct val="0"/>
            </a:spcBef>
            <a:spcAft>
              <a:spcPct val="15000"/>
            </a:spcAft>
            <a:buChar char="•"/>
          </a:pPr>
          <a:r>
            <a:rPr lang="en-US" sz="1000" kern="1200" dirty="0"/>
            <a:t>Regression analysis is a predictive modelling technique</a:t>
          </a:r>
          <a:endParaRPr lang="en-IN" sz="1000" kern="1200" dirty="0"/>
        </a:p>
      </dsp:txBody>
      <dsp:txXfrm rot="-5400000">
        <a:off x="898426" y="41604"/>
        <a:ext cx="3915879" cy="752802"/>
      </dsp:txXfrm>
    </dsp:sp>
    <dsp:sp modelId="{F731723D-2111-417F-919D-4CFCBB2F37CF}">
      <dsp:nvSpPr>
        <dsp:cNvPr id="0" name=""/>
        <dsp:cNvSpPr/>
      </dsp:nvSpPr>
      <dsp:spPr>
        <a:xfrm rot="5400000">
          <a:off x="-192519" y="1277815"/>
          <a:ext cx="1283465" cy="898425"/>
        </a:xfrm>
        <a:prstGeom prst="chevron">
          <a:avLst/>
        </a:prstGeom>
        <a:solidFill>
          <a:srgbClr val="FFC000"/>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IN" sz="1100" kern="1200" dirty="0"/>
            <a:t>Ridge</a:t>
          </a:r>
        </a:p>
        <a:p>
          <a:pPr marL="0" lvl="0" indent="0" algn="ctr" defTabSz="488950">
            <a:lnSpc>
              <a:spcPct val="90000"/>
            </a:lnSpc>
            <a:spcBef>
              <a:spcPct val="0"/>
            </a:spcBef>
            <a:spcAft>
              <a:spcPct val="35000"/>
            </a:spcAft>
            <a:buNone/>
          </a:pPr>
          <a:r>
            <a:rPr lang="en-IN" sz="1100" kern="1200" dirty="0"/>
            <a:t> Regression</a:t>
          </a:r>
        </a:p>
      </dsp:txBody>
      <dsp:txXfrm rot="-5400000">
        <a:off x="2" y="1534508"/>
        <a:ext cx="898425" cy="385040"/>
      </dsp:txXfrm>
    </dsp:sp>
    <dsp:sp modelId="{E17F5C4F-CF39-498A-BF08-EE10641ADE73}">
      <dsp:nvSpPr>
        <dsp:cNvPr id="0" name=""/>
        <dsp:cNvSpPr/>
      </dsp:nvSpPr>
      <dsp:spPr>
        <a:xfrm rot="5400000">
          <a:off x="2459601" y="-475880"/>
          <a:ext cx="834252" cy="3956604"/>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1120" tIns="6350" rIns="6350" bIns="6350" numCol="1" spcCol="1270" anchor="ctr" anchorCtr="0">
          <a:noAutofit/>
        </a:bodyPr>
        <a:lstStyle/>
        <a:p>
          <a:pPr marL="57150" lvl="1" indent="-57150" algn="l" defTabSz="444500">
            <a:lnSpc>
              <a:spcPct val="90000"/>
            </a:lnSpc>
            <a:spcBef>
              <a:spcPct val="0"/>
            </a:spcBef>
            <a:spcAft>
              <a:spcPct val="15000"/>
            </a:spcAft>
            <a:buChar char="•"/>
          </a:pPr>
          <a:r>
            <a:rPr lang="en-US" sz="1000" b="0" i="0" kern="1200" dirty="0"/>
            <a:t>Ridge regression is an extension of linear regression where the loss function is modified to minimize the complexity of the model. </a:t>
          </a:r>
          <a:endParaRPr lang="en-IN" sz="1000" kern="1200" dirty="0"/>
        </a:p>
      </dsp:txBody>
      <dsp:txXfrm rot="-5400000">
        <a:off x="898426" y="1126020"/>
        <a:ext cx="3915879" cy="752802"/>
      </dsp:txXfrm>
    </dsp:sp>
    <dsp:sp modelId="{A56731AF-57A8-498B-A4D4-CA223F5D91E7}">
      <dsp:nvSpPr>
        <dsp:cNvPr id="0" name=""/>
        <dsp:cNvSpPr/>
      </dsp:nvSpPr>
      <dsp:spPr>
        <a:xfrm rot="5400000">
          <a:off x="-192519" y="2362232"/>
          <a:ext cx="1283465" cy="898425"/>
        </a:xfrm>
        <a:prstGeom prst="chevron">
          <a:avLst/>
        </a:prstGeom>
        <a:solidFill>
          <a:srgbClr val="00B050"/>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IN" sz="1100" kern="1200" dirty="0"/>
            <a:t>Lasso Regression</a:t>
          </a:r>
        </a:p>
      </dsp:txBody>
      <dsp:txXfrm rot="-5400000">
        <a:off x="2" y="2618925"/>
        <a:ext cx="898425" cy="385040"/>
      </dsp:txXfrm>
    </dsp:sp>
    <dsp:sp modelId="{52A8BEC2-6439-42CC-9B37-3F882827DC09}">
      <dsp:nvSpPr>
        <dsp:cNvPr id="0" name=""/>
        <dsp:cNvSpPr/>
      </dsp:nvSpPr>
      <dsp:spPr>
        <a:xfrm rot="5400000">
          <a:off x="2443696" y="603872"/>
          <a:ext cx="834252" cy="3956604"/>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1120" tIns="6350" rIns="6350" bIns="6350" numCol="1" spcCol="1270" anchor="ctr" anchorCtr="0">
          <a:noAutofit/>
        </a:bodyPr>
        <a:lstStyle/>
        <a:p>
          <a:pPr marL="57150" lvl="1" indent="-57150" algn="l" defTabSz="444500">
            <a:lnSpc>
              <a:spcPct val="90000"/>
            </a:lnSpc>
            <a:spcBef>
              <a:spcPct val="0"/>
            </a:spcBef>
            <a:spcAft>
              <a:spcPct val="15000"/>
            </a:spcAft>
            <a:buChar char="•"/>
          </a:pPr>
          <a:endParaRPr lang="en-IN" sz="1000" kern="1200" dirty="0"/>
        </a:p>
        <a:p>
          <a:pPr marL="57150" lvl="1" indent="-57150" algn="l" defTabSz="444500">
            <a:lnSpc>
              <a:spcPct val="90000"/>
            </a:lnSpc>
            <a:spcBef>
              <a:spcPct val="0"/>
            </a:spcBef>
            <a:spcAft>
              <a:spcPct val="15000"/>
            </a:spcAft>
            <a:buChar char="•"/>
          </a:pPr>
          <a:r>
            <a:rPr lang="en-US" sz="1000" b="0" i="0" kern="1200" dirty="0"/>
            <a:t>Least Absolute Shrinkage and Selection Operator, is also a modification of linear regression. In Lasso, the loss function is modified to minimize the complexity of the model by limiting the sum of the absolute values of the model coefficients </a:t>
          </a:r>
          <a:endParaRPr lang="en-US" sz="1000" kern="1200" dirty="0"/>
        </a:p>
      </dsp:txBody>
      <dsp:txXfrm rot="-5400000">
        <a:off x="882521" y="2205773"/>
        <a:ext cx="3915879" cy="75280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A83C85-2291-4E3D-BF06-8F9CCECB74B4}">
      <dsp:nvSpPr>
        <dsp:cNvPr id="0" name=""/>
        <dsp:cNvSpPr/>
      </dsp:nvSpPr>
      <dsp:spPr>
        <a:xfrm rot="5400000">
          <a:off x="-192519" y="192519"/>
          <a:ext cx="1283465" cy="898425"/>
        </a:xfrm>
        <a:prstGeom prst="chevron">
          <a:avLst/>
        </a:prstGeom>
        <a:solidFill>
          <a:schemeClr val="accent2">
            <a:lumMod val="7500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IN" sz="1100" kern="1200" dirty="0"/>
            <a:t>SGD</a:t>
          </a:r>
        </a:p>
        <a:p>
          <a:pPr marL="0" lvl="0" indent="0" algn="ctr" defTabSz="488950">
            <a:lnSpc>
              <a:spcPct val="90000"/>
            </a:lnSpc>
            <a:spcBef>
              <a:spcPct val="0"/>
            </a:spcBef>
            <a:spcAft>
              <a:spcPct val="35000"/>
            </a:spcAft>
            <a:buNone/>
          </a:pPr>
          <a:r>
            <a:rPr lang="en-IN" sz="1100" kern="1200" dirty="0"/>
            <a:t>Regressor</a:t>
          </a:r>
        </a:p>
      </dsp:txBody>
      <dsp:txXfrm rot="-5400000">
        <a:off x="2" y="449212"/>
        <a:ext cx="898425" cy="385040"/>
      </dsp:txXfrm>
    </dsp:sp>
    <dsp:sp modelId="{D745434C-7C10-4F5D-A4D6-A8A358FC853D}">
      <dsp:nvSpPr>
        <dsp:cNvPr id="0" name=""/>
        <dsp:cNvSpPr/>
      </dsp:nvSpPr>
      <dsp:spPr>
        <a:xfrm rot="5400000">
          <a:off x="2459601" y="-1560296"/>
          <a:ext cx="834252" cy="3956604"/>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1120" tIns="6350" rIns="6350" bIns="6350" numCol="1" spcCol="1270" anchor="ctr" anchorCtr="0">
          <a:noAutofit/>
        </a:bodyPr>
        <a:lstStyle/>
        <a:p>
          <a:pPr marL="57150" lvl="1" indent="-57150" algn="l" defTabSz="444500">
            <a:lnSpc>
              <a:spcPct val="90000"/>
            </a:lnSpc>
            <a:spcBef>
              <a:spcPct val="0"/>
            </a:spcBef>
            <a:spcAft>
              <a:spcPct val="15000"/>
            </a:spcAft>
            <a:buChar char="•"/>
          </a:pPr>
          <a:r>
            <a:rPr lang="en-US" sz="1000" b="0" i="0" kern="1200" dirty="0"/>
            <a:t>SGD stands for Stochastic Gradient Descent: the gradient of the loss is estimated each sample at a time and the model is updated along the way with a decreasing strength schedule</a:t>
          </a:r>
          <a:endParaRPr lang="en-IN" sz="1000" kern="1200" dirty="0"/>
        </a:p>
      </dsp:txBody>
      <dsp:txXfrm rot="-5400000">
        <a:off x="898426" y="41604"/>
        <a:ext cx="3915879" cy="752802"/>
      </dsp:txXfrm>
    </dsp:sp>
    <dsp:sp modelId="{F731723D-2111-417F-919D-4CFCBB2F37CF}">
      <dsp:nvSpPr>
        <dsp:cNvPr id="0" name=""/>
        <dsp:cNvSpPr/>
      </dsp:nvSpPr>
      <dsp:spPr>
        <a:xfrm rot="5400000">
          <a:off x="-192519" y="1277815"/>
          <a:ext cx="1283465" cy="898425"/>
        </a:xfrm>
        <a:prstGeom prst="chevron">
          <a:avLst/>
        </a:prstGeom>
        <a:solidFill>
          <a:srgbClr val="FFC000"/>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IN" sz="1100" kern="1200" dirty="0"/>
            <a:t>Kneighbors Regressor</a:t>
          </a:r>
        </a:p>
      </dsp:txBody>
      <dsp:txXfrm rot="-5400000">
        <a:off x="2" y="1534508"/>
        <a:ext cx="898425" cy="385040"/>
      </dsp:txXfrm>
    </dsp:sp>
    <dsp:sp modelId="{E17F5C4F-CF39-498A-BF08-EE10641ADE73}">
      <dsp:nvSpPr>
        <dsp:cNvPr id="0" name=""/>
        <dsp:cNvSpPr/>
      </dsp:nvSpPr>
      <dsp:spPr>
        <a:xfrm rot="5400000">
          <a:off x="2459601" y="-462098"/>
          <a:ext cx="834252" cy="3956604"/>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1120" tIns="6350" rIns="6350" bIns="6350" numCol="1" spcCol="1270" anchor="ctr" anchorCtr="0">
          <a:noAutofit/>
        </a:bodyPr>
        <a:lstStyle/>
        <a:p>
          <a:pPr marL="57150" lvl="1" indent="-57150" algn="l" defTabSz="444500">
            <a:lnSpc>
              <a:spcPct val="90000"/>
            </a:lnSpc>
            <a:spcBef>
              <a:spcPct val="0"/>
            </a:spcBef>
            <a:spcAft>
              <a:spcPct val="15000"/>
            </a:spcAft>
            <a:buChar char="•"/>
          </a:pPr>
          <a:r>
            <a:rPr lang="en-US" sz="1000" b="0" i="0" kern="1200" dirty="0"/>
            <a:t>K nearest neighbors is a simple algorithm that stores all available cases and predict the numerical target based on a similarity measure</a:t>
          </a:r>
          <a:endParaRPr lang="en-IN" sz="1000" kern="1200" dirty="0"/>
        </a:p>
      </dsp:txBody>
      <dsp:txXfrm rot="-5400000">
        <a:off x="898426" y="1139802"/>
        <a:ext cx="3915879" cy="752802"/>
      </dsp:txXfrm>
    </dsp:sp>
    <dsp:sp modelId="{A56731AF-57A8-498B-A4D4-CA223F5D91E7}">
      <dsp:nvSpPr>
        <dsp:cNvPr id="0" name=""/>
        <dsp:cNvSpPr/>
      </dsp:nvSpPr>
      <dsp:spPr>
        <a:xfrm rot="5400000">
          <a:off x="-192519" y="2362232"/>
          <a:ext cx="1283465" cy="898425"/>
        </a:xfrm>
        <a:prstGeom prst="chevron">
          <a:avLst/>
        </a:prstGeom>
        <a:solidFill>
          <a:srgbClr val="00B050"/>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t>DecisionTree</a:t>
          </a:r>
          <a:r>
            <a:rPr lang="en-US" sz="1100" kern="1200" baseline="0" dirty="0"/>
            <a:t> Regressor</a:t>
          </a:r>
          <a:endParaRPr lang="en-IN" sz="1100" kern="1200" dirty="0"/>
        </a:p>
      </dsp:txBody>
      <dsp:txXfrm rot="-5400000">
        <a:off x="2" y="2618925"/>
        <a:ext cx="898425" cy="385040"/>
      </dsp:txXfrm>
    </dsp:sp>
    <dsp:sp modelId="{52A8BEC2-6439-42CC-9B37-3F882827DC09}">
      <dsp:nvSpPr>
        <dsp:cNvPr id="0" name=""/>
        <dsp:cNvSpPr/>
      </dsp:nvSpPr>
      <dsp:spPr>
        <a:xfrm rot="5400000">
          <a:off x="2443696" y="603872"/>
          <a:ext cx="834252" cy="3956604"/>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1120" tIns="6350" rIns="6350" bIns="6350" numCol="1" spcCol="1270" anchor="ctr" anchorCtr="0">
          <a:noAutofit/>
        </a:bodyPr>
        <a:lstStyle/>
        <a:p>
          <a:pPr marL="57150" lvl="1" indent="-57150" algn="l" defTabSz="444500">
            <a:lnSpc>
              <a:spcPct val="90000"/>
            </a:lnSpc>
            <a:spcBef>
              <a:spcPct val="0"/>
            </a:spcBef>
            <a:spcAft>
              <a:spcPct val="15000"/>
            </a:spcAft>
            <a:buChar char="•"/>
          </a:pPr>
          <a:endParaRPr lang="en-IN" sz="1000" kern="1200" dirty="0"/>
        </a:p>
        <a:p>
          <a:pPr marL="57150" lvl="1" indent="-57150" algn="l" defTabSz="444500">
            <a:lnSpc>
              <a:spcPct val="90000"/>
            </a:lnSpc>
            <a:spcBef>
              <a:spcPct val="0"/>
            </a:spcBef>
            <a:spcAft>
              <a:spcPct val="15000"/>
            </a:spcAft>
            <a:buChar char="•"/>
          </a:pPr>
          <a:r>
            <a:rPr lang="en-US" sz="1000" b="0" i="0" kern="1200" dirty="0"/>
            <a:t>A regression tree is basically a decision tree that is used for the task of regression which can be used to predict continuous valued outputs instead of discrete outputs. </a:t>
          </a:r>
          <a:endParaRPr lang="en-US" sz="1000" kern="1200" dirty="0"/>
        </a:p>
      </dsp:txBody>
      <dsp:txXfrm rot="-5400000">
        <a:off x="882521" y="2205773"/>
        <a:ext cx="3915879" cy="75280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A83C85-2291-4E3D-BF06-8F9CCECB74B4}">
      <dsp:nvSpPr>
        <dsp:cNvPr id="0" name=""/>
        <dsp:cNvSpPr/>
      </dsp:nvSpPr>
      <dsp:spPr>
        <a:xfrm rot="5400000">
          <a:off x="-280810" y="280810"/>
          <a:ext cx="1872071" cy="1310450"/>
        </a:xfrm>
        <a:prstGeom prst="chevron">
          <a:avLst/>
        </a:prstGeom>
        <a:solidFill>
          <a:schemeClr val="accent2">
            <a:lumMod val="7500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IN" sz="1100" kern="1200" dirty="0"/>
            <a:t>LGBM</a:t>
          </a:r>
        </a:p>
        <a:p>
          <a:pPr marL="0" lvl="0" indent="0" algn="ctr" defTabSz="488950">
            <a:lnSpc>
              <a:spcPct val="90000"/>
            </a:lnSpc>
            <a:spcBef>
              <a:spcPct val="0"/>
            </a:spcBef>
            <a:spcAft>
              <a:spcPct val="35000"/>
            </a:spcAft>
            <a:buNone/>
          </a:pPr>
          <a:r>
            <a:rPr lang="en-IN" sz="1100" kern="1200" dirty="0"/>
            <a:t>Regressor</a:t>
          </a:r>
        </a:p>
      </dsp:txBody>
      <dsp:txXfrm rot="-5400000">
        <a:off x="1" y="655224"/>
        <a:ext cx="1310450" cy="561621"/>
      </dsp:txXfrm>
    </dsp:sp>
    <dsp:sp modelId="{D745434C-7C10-4F5D-A4D6-A8A358FC853D}">
      <dsp:nvSpPr>
        <dsp:cNvPr id="0" name=""/>
        <dsp:cNvSpPr/>
      </dsp:nvSpPr>
      <dsp:spPr>
        <a:xfrm rot="5400000">
          <a:off x="2474316" y="-1163742"/>
          <a:ext cx="1216846" cy="3544579"/>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1120" tIns="6350" rIns="6350" bIns="6350" numCol="1" spcCol="1270" anchor="ctr" anchorCtr="0">
          <a:noAutofit/>
        </a:bodyPr>
        <a:lstStyle/>
        <a:p>
          <a:pPr marL="57150" lvl="1" indent="-57150" algn="l" defTabSz="444500">
            <a:lnSpc>
              <a:spcPct val="90000"/>
            </a:lnSpc>
            <a:spcBef>
              <a:spcPct val="0"/>
            </a:spcBef>
            <a:spcAft>
              <a:spcPct val="15000"/>
            </a:spcAft>
            <a:buChar char="•"/>
          </a:pPr>
          <a:r>
            <a:rPr lang="en-US" sz="1000" b="0" i="0" kern="1200" dirty="0"/>
            <a:t>LightGBM is a gradient boosting framework that uses tree-based learning algorithms. </a:t>
          </a:r>
          <a:endParaRPr lang="en-IN" sz="1000" kern="1200" dirty="0"/>
        </a:p>
      </dsp:txBody>
      <dsp:txXfrm rot="-5400000">
        <a:off x="1310450" y="59526"/>
        <a:ext cx="3485177" cy="1098042"/>
      </dsp:txXfrm>
    </dsp:sp>
    <dsp:sp modelId="{F731723D-2111-417F-919D-4CFCBB2F37CF}">
      <dsp:nvSpPr>
        <dsp:cNvPr id="0" name=""/>
        <dsp:cNvSpPr/>
      </dsp:nvSpPr>
      <dsp:spPr>
        <a:xfrm rot="5400000">
          <a:off x="-280810" y="1862672"/>
          <a:ext cx="1872071" cy="1310450"/>
        </a:xfrm>
        <a:prstGeom prst="chevron">
          <a:avLst/>
        </a:prstGeom>
        <a:solidFill>
          <a:srgbClr val="FFC000"/>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IN" sz="1100" kern="1200" dirty="0"/>
            <a:t>XGB</a:t>
          </a:r>
        </a:p>
        <a:p>
          <a:pPr marL="0" lvl="0" indent="0" algn="ctr" defTabSz="488950">
            <a:lnSpc>
              <a:spcPct val="90000"/>
            </a:lnSpc>
            <a:spcBef>
              <a:spcPct val="0"/>
            </a:spcBef>
            <a:spcAft>
              <a:spcPct val="35000"/>
            </a:spcAft>
            <a:buNone/>
          </a:pPr>
          <a:r>
            <a:rPr lang="en-IN" sz="1100" kern="1200" dirty="0"/>
            <a:t>Regressor</a:t>
          </a:r>
        </a:p>
      </dsp:txBody>
      <dsp:txXfrm rot="-5400000">
        <a:off x="1" y="2237086"/>
        <a:ext cx="1310450" cy="561621"/>
      </dsp:txXfrm>
    </dsp:sp>
    <dsp:sp modelId="{E17F5C4F-CF39-498A-BF08-EE10641ADE73}">
      <dsp:nvSpPr>
        <dsp:cNvPr id="0" name=""/>
        <dsp:cNvSpPr/>
      </dsp:nvSpPr>
      <dsp:spPr>
        <a:xfrm rot="5400000">
          <a:off x="2474316" y="438097"/>
          <a:ext cx="1216846" cy="3544579"/>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1120" tIns="6350" rIns="6350" bIns="6350" numCol="1" spcCol="1270" anchor="ctr" anchorCtr="0">
          <a:noAutofit/>
        </a:bodyPr>
        <a:lstStyle/>
        <a:p>
          <a:pPr marL="57150" lvl="1" indent="-57150" algn="l" defTabSz="444500">
            <a:lnSpc>
              <a:spcPct val="90000"/>
            </a:lnSpc>
            <a:spcBef>
              <a:spcPct val="0"/>
            </a:spcBef>
            <a:spcAft>
              <a:spcPct val="15000"/>
            </a:spcAft>
            <a:buChar char="•"/>
          </a:pPr>
          <a:r>
            <a:rPr lang="en-US" sz="1000" b="0" i="0" kern="1200" dirty="0"/>
            <a:t>XGBoost stands for "Extreme Gradient Boosting" and it is an implementation of gradient boosting trees algorithm.</a:t>
          </a:r>
          <a:endParaRPr lang="en-IN" sz="1000" kern="1200" dirty="0"/>
        </a:p>
      </dsp:txBody>
      <dsp:txXfrm rot="-5400000">
        <a:off x="1310450" y="1661365"/>
        <a:ext cx="3485177" cy="1098042"/>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Google Shape;3;n"/>
          <p:cNvSpPr>
            <a:spLocks noGrp="1" noRot="1" noChangeAspect="1"/>
          </p:cNvSpPr>
          <p:nvPr>
            <p:ph type="sldImg" idx="2"/>
          </p:nvPr>
        </p:nvSpPr>
        <p:spPr bwMode="auto">
          <a:xfrm>
            <a:off x="381000" y="685800"/>
            <a:ext cx="6096000" cy="3429000"/>
          </a:xfrm>
          <a:custGeom>
            <a:avLst/>
            <a:gdLst>
              <a:gd name="T0" fmla="*/ 0 w 120000"/>
              <a:gd name="T1" fmla="*/ 0 h 120000"/>
              <a:gd name="T2" fmla="*/ 2147483646 w 120000"/>
              <a:gd name="T3" fmla="*/ 0 h 120000"/>
              <a:gd name="T4" fmla="*/ 2147483646 w 120000"/>
              <a:gd name="T5" fmla="*/ 2147483646 h 120000"/>
              <a:gd name="T6" fmla="*/ 0 w 120000"/>
              <a:gd name="T7" fmla="*/ 2147483646 h 120000"/>
              <a:gd name="T8" fmla="*/ 0 w 120000"/>
              <a:gd name="T9" fmla="*/ 0 h 1200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0000" h="120000" extrusionOk="0">
                <a:moveTo>
                  <a:pt x="0" y="0"/>
                </a:moveTo>
                <a:lnTo>
                  <a:pt x="120000" y="0"/>
                </a:lnTo>
                <a:lnTo>
                  <a:pt x="120000" y="120000"/>
                </a:lnTo>
                <a:lnTo>
                  <a:pt x="0" y="120000"/>
                </a:lnTo>
                <a:lnTo>
                  <a:pt x="0" y="0"/>
                </a:lnTo>
                <a:close/>
              </a:path>
            </a:pathLst>
          </a:custGeom>
          <a:noFill/>
          <a:ln w="9525" cap="flat" cmpd="sng">
            <a:solidFill>
              <a:srgbClr val="000000"/>
            </a:solidFill>
            <a:prstDash val="solid"/>
            <a:round/>
            <a:headEnd type="none" w="sm" len="sm"/>
            <a:tailEnd type="none" w="sm" len="sm"/>
          </a:ln>
          <a:extLst>
            <a:ext uri="{909E8E84-426E-40DD-AFC4-6F175D3DCCD1}">
              <a14:hiddenFill xmlns:a14="http://schemas.microsoft.com/office/drawing/2010/main">
                <a:solidFill>
                  <a:srgbClr val="FFFFFF"/>
                </a:solidFill>
              </a14:hiddenFill>
            </a:ext>
          </a:extLst>
        </p:spPr>
      </p:sp>
      <p:sp>
        <p:nvSpPr>
          <p:cNvPr id="8195" name="Google Shape;4;n"/>
          <p:cNvSpPr txBox="1">
            <a:spLocks noGrp="1" noChangeArrowheads="1"/>
          </p:cNvSpPr>
          <p:nvPr>
            <p:ph type="body" idx="1"/>
          </p:nvPr>
        </p:nvSpPr>
        <p:spPr bwMode="auto">
          <a:xfrm>
            <a:off x="685800" y="4343400"/>
            <a:ext cx="5486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t" anchorCtr="0" compatLnSpc="1">
            <a:prstTxWarp prst="textNoShape">
              <a:avLst/>
            </a:prstTxWarp>
          </a:bodyPr>
          <a:lstStyle/>
          <a:p>
            <a:pPr lvl="0"/>
            <a:endParaRPr lang="en-US" altLang="en-US">
              <a:sym typeface="Arial" panose="020B0604020202020204" pitchFamily="34" charset="0"/>
            </a:endParaRPr>
          </a:p>
        </p:txBody>
      </p:sp>
    </p:spTree>
    <p:extLst>
      <p:ext uri="{BB962C8B-B14F-4D97-AF65-F5344CB8AC3E}">
        <p14:creationId xmlns:p14="http://schemas.microsoft.com/office/powerpoint/2010/main" val="831299442"/>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L="457200" indent="-298450"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1pPr>
    <a:lvl2pPr marL="914400" lvl="1" indent="-298450"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2pPr>
    <a:lvl3pPr marL="1371600" lvl="2" indent="-298450"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3pPr>
    <a:lvl4pPr marL="1828800" lvl="3" indent="-298450"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4pPr>
    <a:lvl5pPr marL="2286000" lvl="4" indent="-298450" algn="l" rtl="0" eaLnBrk="0" fontAlgn="base" hangingPunct="0">
      <a:spcBef>
        <a:spcPct val="0"/>
      </a:spcBef>
      <a:spcAft>
        <a:spcPct val="0"/>
      </a:spcAft>
      <a:buClr>
        <a:srgbClr val="000000"/>
      </a:buClr>
      <a:buFont typeface="Arial" panose="020B0604020202020204" pitchFamily="34" charset="0"/>
      <a:defRPr sz="1400">
        <a:solidFill>
          <a:srgbClr val="000000"/>
        </a:solidFill>
        <a:latin typeface="Arial"/>
        <a:ea typeface="Arial"/>
        <a:cs typeface="Arial"/>
        <a:sym typeface="Arial" panose="020B0604020202020204" pitchFamily="34" charset="0"/>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0242" name="Google Shape;251;p:notes"/>
          <p:cNvSpPr>
            <a:spLocks noGrp="1" noRot="1" noChangeAspect="1" noTextEdit="1"/>
          </p:cNvSpPr>
          <p:nvPr>
            <p:ph type="sldImg" idx="2"/>
          </p:nvPr>
        </p:nvSpPr>
        <p:spPr>
          <a:ln>
            <a:headEnd/>
            <a:tailEnd/>
          </a:ln>
        </p:spPr>
      </p:sp>
      <p:sp>
        <p:nvSpPr>
          <p:cNvPr id="10243" name="Google Shape;252;p:notes"/>
          <p:cNvSpPr txBox="1">
            <a:spLocks noGrp="1" noChangeArrowheads="1"/>
          </p:cNvSpPr>
          <p:nvPr>
            <p:ph type="body" idx="1"/>
          </p:nvPr>
        </p:nvSpPr>
        <p:spPr>
          <a:ln/>
        </p:spPr>
        <p:txBody>
          <a:bodyPr/>
          <a:lstStyle/>
          <a:p>
            <a:pPr marL="0" indent="0" eaLnBrk="1" hangingPunct="1">
              <a:buSzPts val="1100"/>
            </a:pPr>
            <a:endParaRPr lang="en-US" altLang="en-US" sz="11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24821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2290" name="Google Shape;1946;g7189723225_0_433:notes"/>
          <p:cNvSpPr>
            <a:spLocks noGrp="1" noRot="1" noChangeAspect="1" noTextEdit="1"/>
          </p:cNvSpPr>
          <p:nvPr>
            <p:ph type="sldImg" idx="2"/>
          </p:nvPr>
        </p:nvSpPr>
        <p:spPr>
          <a:ln>
            <a:headEnd/>
            <a:tailEnd/>
          </a:ln>
        </p:spPr>
      </p:sp>
      <p:sp>
        <p:nvSpPr>
          <p:cNvPr id="12291" name="Google Shape;1947;g7189723225_0_433:notes"/>
          <p:cNvSpPr txBox="1">
            <a:spLocks noGrp="1" noChangeArrowheads="1"/>
          </p:cNvSpPr>
          <p:nvPr>
            <p:ph type="body" idx="1"/>
          </p:nvPr>
        </p:nvSpPr>
        <p:spPr>
          <a:ln/>
        </p:spPr>
        <p:txBody>
          <a:bodyPr/>
          <a:lstStyle/>
          <a:p>
            <a:pPr marL="0" indent="0" eaLnBrk="1" hangingPunct="1">
              <a:buSzPts val="1100"/>
            </a:pPr>
            <a:endParaRPr lang="en-US" altLang="en-US" sz="11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605887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8434" name="Google Shape;1966;g7189723225_0_450:notes"/>
          <p:cNvSpPr>
            <a:spLocks noGrp="1" noRot="1" noChangeAspect="1" noTextEdit="1"/>
          </p:cNvSpPr>
          <p:nvPr>
            <p:ph type="sldImg" idx="2"/>
          </p:nvPr>
        </p:nvSpPr>
        <p:spPr>
          <a:ln>
            <a:headEnd/>
            <a:tailEnd/>
          </a:ln>
        </p:spPr>
      </p:sp>
      <p:sp>
        <p:nvSpPr>
          <p:cNvPr id="18435" name="Google Shape;1967;g7189723225_0_450:notes"/>
          <p:cNvSpPr txBox="1">
            <a:spLocks noGrp="1" noChangeArrowheads="1"/>
          </p:cNvSpPr>
          <p:nvPr>
            <p:ph type="body" idx="1"/>
          </p:nvPr>
        </p:nvSpPr>
        <p:spPr>
          <a:ln/>
        </p:spPr>
        <p:txBody>
          <a:bodyPr/>
          <a:lstStyle/>
          <a:p>
            <a:pPr marL="0" indent="0" eaLnBrk="1" hangingPunct="1">
              <a:buSzPts val="1100"/>
            </a:pPr>
            <a:endParaRPr lang="en-US" altLang="en-US" sz="11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932055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8434" name="Google Shape;1966;g7189723225_0_450:notes"/>
          <p:cNvSpPr>
            <a:spLocks noGrp="1" noRot="1" noChangeAspect="1" noTextEdit="1"/>
          </p:cNvSpPr>
          <p:nvPr>
            <p:ph type="sldImg" idx="2"/>
          </p:nvPr>
        </p:nvSpPr>
        <p:spPr>
          <a:ln>
            <a:headEnd/>
            <a:tailEnd/>
          </a:ln>
        </p:spPr>
      </p:sp>
      <p:sp>
        <p:nvSpPr>
          <p:cNvPr id="18435" name="Google Shape;1967;g7189723225_0_450:notes"/>
          <p:cNvSpPr txBox="1">
            <a:spLocks noGrp="1" noChangeArrowheads="1"/>
          </p:cNvSpPr>
          <p:nvPr>
            <p:ph type="body" idx="1"/>
          </p:nvPr>
        </p:nvSpPr>
        <p:spPr>
          <a:ln/>
        </p:spPr>
        <p:txBody>
          <a:bodyPr/>
          <a:lstStyle/>
          <a:p>
            <a:pPr marL="0" indent="0" eaLnBrk="1" hangingPunct="1">
              <a:buSzPts val="1100"/>
            </a:pPr>
            <a:endParaRPr lang="en-US" altLang="en-US" sz="11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266642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6386" name="Google Shape;3871;g7189723225_0_2571:notes"/>
          <p:cNvSpPr>
            <a:spLocks noGrp="1" noRot="1" noChangeAspect="1" noTextEdit="1"/>
          </p:cNvSpPr>
          <p:nvPr>
            <p:ph type="sldImg" idx="2"/>
          </p:nvPr>
        </p:nvSpPr>
        <p:spPr>
          <a:ln>
            <a:headEnd/>
            <a:tailEnd/>
          </a:ln>
        </p:spPr>
      </p:sp>
      <p:sp>
        <p:nvSpPr>
          <p:cNvPr id="16387" name="Google Shape;3872;g7189723225_0_2571:notes"/>
          <p:cNvSpPr txBox="1">
            <a:spLocks noGrp="1" noChangeArrowheads="1"/>
          </p:cNvSpPr>
          <p:nvPr>
            <p:ph type="body" idx="1"/>
          </p:nvPr>
        </p:nvSpPr>
        <p:spPr>
          <a:ln/>
        </p:spPr>
        <p:txBody>
          <a:bodyPr/>
          <a:lstStyle/>
          <a:p>
            <a:pPr marL="0" indent="0" eaLnBrk="1" hangingPunct="1">
              <a:buSzPts val="1100"/>
            </a:pPr>
            <a:endParaRPr lang="en-US" altLang="en-US" sz="11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569299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29698" name="Google Shape;3839;g7189723225_0_2542:notes"/>
          <p:cNvSpPr>
            <a:spLocks noGrp="1" noRot="1" noChangeAspect="1" noTextEdit="1"/>
          </p:cNvSpPr>
          <p:nvPr>
            <p:ph type="sldImg" idx="2"/>
          </p:nvPr>
        </p:nvSpPr>
        <p:spPr>
          <a:ln>
            <a:headEnd/>
            <a:tailEnd/>
          </a:ln>
        </p:spPr>
      </p:sp>
      <p:sp>
        <p:nvSpPr>
          <p:cNvPr id="29699" name="Google Shape;3840;g7189723225_0_2542:notes"/>
          <p:cNvSpPr txBox="1">
            <a:spLocks noGrp="1" noChangeArrowheads="1"/>
          </p:cNvSpPr>
          <p:nvPr>
            <p:ph type="body" idx="1"/>
          </p:nvPr>
        </p:nvSpPr>
        <p:spPr>
          <a:ln/>
        </p:spPr>
        <p:txBody>
          <a:bodyPr/>
          <a:lstStyle/>
          <a:p>
            <a:pPr marL="0" indent="0" eaLnBrk="1" hangingPunct="1">
              <a:buSzPts val="1100"/>
            </a:pPr>
            <a:endParaRPr lang="en-US" altLang="en-US" sz="11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624182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29698" name="Google Shape;3839;g7189723225_0_2542:notes"/>
          <p:cNvSpPr>
            <a:spLocks noGrp="1" noRot="1" noChangeAspect="1" noTextEdit="1"/>
          </p:cNvSpPr>
          <p:nvPr>
            <p:ph type="sldImg" idx="2"/>
          </p:nvPr>
        </p:nvSpPr>
        <p:spPr>
          <a:ln>
            <a:headEnd/>
            <a:tailEnd/>
          </a:ln>
        </p:spPr>
      </p:sp>
      <p:sp>
        <p:nvSpPr>
          <p:cNvPr id="29699" name="Google Shape;3840;g7189723225_0_2542:notes"/>
          <p:cNvSpPr txBox="1">
            <a:spLocks noGrp="1" noChangeArrowheads="1"/>
          </p:cNvSpPr>
          <p:nvPr>
            <p:ph type="body" idx="1"/>
          </p:nvPr>
        </p:nvSpPr>
        <p:spPr>
          <a:ln/>
        </p:spPr>
        <p:txBody>
          <a:bodyPr/>
          <a:lstStyle/>
          <a:p>
            <a:pPr marL="0" indent="0" eaLnBrk="1" hangingPunct="1">
              <a:buSzPts val="1100"/>
            </a:pPr>
            <a:endParaRPr lang="en-US" altLang="en-US" sz="11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894391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29698" name="Google Shape;3839;g7189723225_0_2542:notes"/>
          <p:cNvSpPr>
            <a:spLocks noGrp="1" noRot="1" noChangeAspect="1" noTextEdit="1"/>
          </p:cNvSpPr>
          <p:nvPr>
            <p:ph type="sldImg" idx="2"/>
          </p:nvPr>
        </p:nvSpPr>
        <p:spPr>
          <a:ln>
            <a:headEnd/>
            <a:tailEnd/>
          </a:ln>
        </p:spPr>
      </p:sp>
      <p:sp>
        <p:nvSpPr>
          <p:cNvPr id="29699" name="Google Shape;3840;g7189723225_0_2542:notes"/>
          <p:cNvSpPr txBox="1">
            <a:spLocks noGrp="1" noChangeArrowheads="1"/>
          </p:cNvSpPr>
          <p:nvPr>
            <p:ph type="body" idx="1"/>
          </p:nvPr>
        </p:nvSpPr>
        <p:spPr>
          <a:ln/>
        </p:spPr>
        <p:txBody>
          <a:bodyPr/>
          <a:lstStyle/>
          <a:p>
            <a:pPr marL="0" indent="0" eaLnBrk="1" hangingPunct="1">
              <a:buSzPts val="1100"/>
            </a:pPr>
            <a:endParaRPr lang="en-US" altLang="en-US" sz="11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22082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8434" name="Google Shape;1966;g7189723225_0_450:notes"/>
          <p:cNvSpPr>
            <a:spLocks noGrp="1" noRot="1" noChangeAspect="1" noTextEdit="1"/>
          </p:cNvSpPr>
          <p:nvPr>
            <p:ph type="sldImg" idx="2"/>
          </p:nvPr>
        </p:nvSpPr>
        <p:spPr>
          <a:ln>
            <a:headEnd/>
            <a:tailEnd/>
          </a:ln>
        </p:spPr>
      </p:sp>
      <p:sp>
        <p:nvSpPr>
          <p:cNvPr id="18435" name="Google Shape;1967;g7189723225_0_450:notes"/>
          <p:cNvSpPr txBox="1">
            <a:spLocks noGrp="1" noChangeArrowheads="1"/>
          </p:cNvSpPr>
          <p:nvPr>
            <p:ph type="body" idx="1"/>
          </p:nvPr>
        </p:nvSpPr>
        <p:spPr>
          <a:ln/>
        </p:spPr>
        <p:txBody>
          <a:bodyPr/>
          <a:lstStyle/>
          <a:p>
            <a:pPr marL="0" indent="0" eaLnBrk="1" hangingPunct="1">
              <a:buSzPts val="1100"/>
            </a:pPr>
            <a:endParaRPr lang="en-US" altLang="en-US" sz="11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629853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8434" name="Google Shape;1966;g7189723225_0_450:notes"/>
          <p:cNvSpPr>
            <a:spLocks noGrp="1" noRot="1" noChangeAspect="1" noTextEdit="1"/>
          </p:cNvSpPr>
          <p:nvPr>
            <p:ph type="sldImg" idx="2"/>
          </p:nvPr>
        </p:nvSpPr>
        <p:spPr>
          <a:ln>
            <a:headEnd/>
            <a:tailEnd/>
          </a:ln>
        </p:spPr>
      </p:sp>
      <p:sp>
        <p:nvSpPr>
          <p:cNvPr id="18435" name="Google Shape;1967;g7189723225_0_450:notes"/>
          <p:cNvSpPr txBox="1">
            <a:spLocks noGrp="1" noChangeArrowheads="1"/>
          </p:cNvSpPr>
          <p:nvPr>
            <p:ph type="body" idx="1"/>
          </p:nvPr>
        </p:nvSpPr>
        <p:spPr>
          <a:ln/>
        </p:spPr>
        <p:txBody>
          <a:bodyPr/>
          <a:lstStyle/>
          <a:p>
            <a:pPr marL="0" indent="0" eaLnBrk="1" hangingPunct="1">
              <a:buSzPts val="1100"/>
            </a:pPr>
            <a:endParaRPr lang="en-US" altLang="en-US" sz="11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906144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8434" name="Google Shape;1966;g7189723225_0_450:notes"/>
          <p:cNvSpPr>
            <a:spLocks noGrp="1" noRot="1" noChangeAspect="1" noTextEdit="1"/>
          </p:cNvSpPr>
          <p:nvPr>
            <p:ph type="sldImg" idx="2"/>
          </p:nvPr>
        </p:nvSpPr>
        <p:spPr>
          <a:ln>
            <a:headEnd/>
            <a:tailEnd/>
          </a:ln>
        </p:spPr>
      </p:sp>
      <p:sp>
        <p:nvSpPr>
          <p:cNvPr id="18435" name="Google Shape;1967;g7189723225_0_450:notes"/>
          <p:cNvSpPr txBox="1">
            <a:spLocks noGrp="1" noChangeArrowheads="1"/>
          </p:cNvSpPr>
          <p:nvPr>
            <p:ph type="body" idx="1"/>
          </p:nvPr>
        </p:nvSpPr>
        <p:spPr>
          <a:ln/>
        </p:spPr>
        <p:txBody>
          <a:bodyPr/>
          <a:lstStyle/>
          <a:p>
            <a:pPr marL="0" indent="0" eaLnBrk="1" hangingPunct="1">
              <a:buSzPts val="1100"/>
            </a:pPr>
            <a:endParaRPr lang="en-US" altLang="en-US" sz="11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990922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2290" name="Google Shape;1946;g7189723225_0_433:notes"/>
          <p:cNvSpPr>
            <a:spLocks noGrp="1" noRot="1" noChangeAspect="1" noTextEdit="1"/>
          </p:cNvSpPr>
          <p:nvPr>
            <p:ph type="sldImg" idx="2"/>
          </p:nvPr>
        </p:nvSpPr>
        <p:spPr>
          <a:ln>
            <a:headEnd/>
            <a:tailEnd/>
          </a:ln>
        </p:spPr>
      </p:sp>
      <p:sp>
        <p:nvSpPr>
          <p:cNvPr id="12291" name="Google Shape;1947;g7189723225_0_433:notes"/>
          <p:cNvSpPr txBox="1">
            <a:spLocks noGrp="1" noChangeArrowheads="1"/>
          </p:cNvSpPr>
          <p:nvPr>
            <p:ph type="body" idx="1"/>
          </p:nvPr>
        </p:nvSpPr>
        <p:spPr>
          <a:ln/>
        </p:spPr>
        <p:txBody>
          <a:bodyPr/>
          <a:lstStyle/>
          <a:p>
            <a:pPr marL="0" indent="0" eaLnBrk="1" hangingPunct="1">
              <a:buSzPts val="1100"/>
            </a:pPr>
            <a:endParaRPr lang="en-US" altLang="en-US" sz="11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753854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2290" name="Google Shape;1946;g7189723225_0_433:notes"/>
          <p:cNvSpPr>
            <a:spLocks noGrp="1" noRot="1" noChangeAspect="1" noTextEdit="1"/>
          </p:cNvSpPr>
          <p:nvPr>
            <p:ph type="sldImg" idx="2"/>
          </p:nvPr>
        </p:nvSpPr>
        <p:spPr>
          <a:ln>
            <a:headEnd/>
            <a:tailEnd/>
          </a:ln>
        </p:spPr>
      </p:sp>
      <p:sp>
        <p:nvSpPr>
          <p:cNvPr id="12291" name="Google Shape;1947;g7189723225_0_433:notes"/>
          <p:cNvSpPr txBox="1">
            <a:spLocks noGrp="1" noChangeArrowheads="1"/>
          </p:cNvSpPr>
          <p:nvPr>
            <p:ph type="body" idx="1"/>
          </p:nvPr>
        </p:nvSpPr>
        <p:spPr>
          <a:ln/>
        </p:spPr>
        <p:txBody>
          <a:bodyPr/>
          <a:lstStyle/>
          <a:p>
            <a:pPr marL="0" indent="0" eaLnBrk="1" hangingPunct="1">
              <a:buSzPts val="1100"/>
            </a:pPr>
            <a:endParaRPr lang="en-US" altLang="en-US" sz="11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433059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2290" name="Google Shape;1946;g7189723225_0_433:notes"/>
          <p:cNvSpPr>
            <a:spLocks noGrp="1" noRot="1" noChangeAspect="1" noTextEdit="1"/>
          </p:cNvSpPr>
          <p:nvPr>
            <p:ph type="sldImg" idx="2"/>
          </p:nvPr>
        </p:nvSpPr>
        <p:spPr>
          <a:ln>
            <a:headEnd/>
            <a:tailEnd/>
          </a:ln>
        </p:spPr>
      </p:sp>
      <p:sp>
        <p:nvSpPr>
          <p:cNvPr id="12291" name="Google Shape;1947;g7189723225_0_433:notes"/>
          <p:cNvSpPr txBox="1">
            <a:spLocks noGrp="1" noChangeArrowheads="1"/>
          </p:cNvSpPr>
          <p:nvPr>
            <p:ph type="body" idx="1"/>
          </p:nvPr>
        </p:nvSpPr>
        <p:spPr>
          <a:ln/>
        </p:spPr>
        <p:txBody>
          <a:bodyPr/>
          <a:lstStyle/>
          <a:p>
            <a:pPr marL="0" indent="0" eaLnBrk="1" hangingPunct="1">
              <a:buSzPts val="1100"/>
            </a:pPr>
            <a:endParaRPr lang="en-US" altLang="en-US" sz="11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707508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2290" name="Google Shape;1946;g7189723225_0_433:notes"/>
          <p:cNvSpPr>
            <a:spLocks noGrp="1" noRot="1" noChangeAspect="1" noTextEdit="1"/>
          </p:cNvSpPr>
          <p:nvPr>
            <p:ph type="sldImg" idx="2"/>
          </p:nvPr>
        </p:nvSpPr>
        <p:spPr>
          <a:ln>
            <a:headEnd/>
            <a:tailEnd/>
          </a:ln>
        </p:spPr>
      </p:sp>
      <p:sp>
        <p:nvSpPr>
          <p:cNvPr id="12291" name="Google Shape;1947;g7189723225_0_433:notes"/>
          <p:cNvSpPr txBox="1">
            <a:spLocks noGrp="1" noChangeArrowheads="1"/>
          </p:cNvSpPr>
          <p:nvPr>
            <p:ph type="body" idx="1"/>
          </p:nvPr>
        </p:nvSpPr>
        <p:spPr>
          <a:ln/>
        </p:spPr>
        <p:txBody>
          <a:bodyPr/>
          <a:lstStyle/>
          <a:p>
            <a:pPr marL="0" indent="0" eaLnBrk="1" hangingPunct="1">
              <a:buSzPts val="1100"/>
            </a:pPr>
            <a:endParaRPr lang="en-US" altLang="en-US" sz="11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003100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8434" name="Google Shape;1966;g7189723225_0_450:notes"/>
          <p:cNvSpPr>
            <a:spLocks noGrp="1" noRot="1" noChangeAspect="1" noTextEdit="1"/>
          </p:cNvSpPr>
          <p:nvPr>
            <p:ph type="sldImg" idx="2"/>
          </p:nvPr>
        </p:nvSpPr>
        <p:spPr>
          <a:ln>
            <a:headEnd/>
            <a:tailEnd/>
          </a:ln>
        </p:spPr>
      </p:sp>
      <p:sp>
        <p:nvSpPr>
          <p:cNvPr id="18435" name="Google Shape;1967;g7189723225_0_450:notes"/>
          <p:cNvSpPr txBox="1">
            <a:spLocks noGrp="1" noChangeArrowheads="1"/>
          </p:cNvSpPr>
          <p:nvPr>
            <p:ph type="body" idx="1"/>
          </p:nvPr>
        </p:nvSpPr>
        <p:spPr>
          <a:ln/>
        </p:spPr>
        <p:txBody>
          <a:bodyPr/>
          <a:lstStyle/>
          <a:p>
            <a:pPr marL="0" indent="0" eaLnBrk="1" hangingPunct="1">
              <a:buSzPts val="1100"/>
            </a:pPr>
            <a:endParaRPr lang="en-US" altLang="en-US" sz="11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617640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8434" name="Google Shape;1966;g7189723225_0_450:notes"/>
          <p:cNvSpPr>
            <a:spLocks noGrp="1" noRot="1" noChangeAspect="1" noTextEdit="1"/>
          </p:cNvSpPr>
          <p:nvPr>
            <p:ph type="sldImg" idx="2"/>
          </p:nvPr>
        </p:nvSpPr>
        <p:spPr>
          <a:ln>
            <a:headEnd/>
            <a:tailEnd/>
          </a:ln>
        </p:spPr>
      </p:sp>
      <p:sp>
        <p:nvSpPr>
          <p:cNvPr id="18435" name="Google Shape;1967;g7189723225_0_450:notes"/>
          <p:cNvSpPr txBox="1">
            <a:spLocks noGrp="1" noChangeArrowheads="1"/>
          </p:cNvSpPr>
          <p:nvPr>
            <p:ph type="body" idx="1"/>
          </p:nvPr>
        </p:nvSpPr>
        <p:spPr>
          <a:ln/>
        </p:spPr>
        <p:txBody>
          <a:bodyPr/>
          <a:lstStyle/>
          <a:p>
            <a:pPr marL="0" indent="0" eaLnBrk="1" hangingPunct="1">
              <a:buSzPts val="1100"/>
            </a:pPr>
            <a:endParaRPr lang="en-US" altLang="en-US" sz="11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18435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8434" name="Google Shape;1966;g7189723225_0_450:notes"/>
          <p:cNvSpPr>
            <a:spLocks noGrp="1" noRot="1" noChangeAspect="1" noTextEdit="1"/>
          </p:cNvSpPr>
          <p:nvPr>
            <p:ph type="sldImg" idx="2"/>
          </p:nvPr>
        </p:nvSpPr>
        <p:spPr>
          <a:ln>
            <a:headEnd/>
            <a:tailEnd/>
          </a:ln>
        </p:spPr>
      </p:sp>
      <p:sp>
        <p:nvSpPr>
          <p:cNvPr id="18435" name="Google Shape;1967;g7189723225_0_450:notes"/>
          <p:cNvSpPr txBox="1">
            <a:spLocks noGrp="1" noChangeArrowheads="1"/>
          </p:cNvSpPr>
          <p:nvPr>
            <p:ph type="body" idx="1"/>
          </p:nvPr>
        </p:nvSpPr>
        <p:spPr>
          <a:ln/>
        </p:spPr>
        <p:txBody>
          <a:bodyPr/>
          <a:lstStyle/>
          <a:p>
            <a:pPr marL="0" indent="0" eaLnBrk="1" hangingPunct="1">
              <a:buSzPts val="1100"/>
            </a:pPr>
            <a:endParaRPr lang="en-US" altLang="en-US" sz="11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52206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8434" name="Google Shape;1966;g7189723225_0_450:notes"/>
          <p:cNvSpPr>
            <a:spLocks noGrp="1" noRot="1" noChangeAspect="1" noTextEdit="1"/>
          </p:cNvSpPr>
          <p:nvPr>
            <p:ph type="sldImg" idx="2"/>
          </p:nvPr>
        </p:nvSpPr>
        <p:spPr>
          <a:ln>
            <a:headEnd/>
            <a:tailEnd/>
          </a:ln>
        </p:spPr>
      </p:sp>
      <p:sp>
        <p:nvSpPr>
          <p:cNvPr id="18435" name="Google Shape;1967;g7189723225_0_450:notes"/>
          <p:cNvSpPr txBox="1">
            <a:spLocks noGrp="1" noChangeArrowheads="1"/>
          </p:cNvSpPr>
          <p:nvPr>
            <p:ph type="body" idx="1"/>
          </p:nvPr>
        </p:nvSpPr>
        <p:spPr>
          <a:ln/>
        </p:spPr>
        <p:txBody>
          <a:bodyPr/>
          <a:lstStyle/>
          <a:p>
            <a:pPr marL="0" indent="0" eaLnBrk="1" hangingPunct="1">
              <a:buSzPts val="1100"/>
            </a:pPr>
            <a:endParaRPr lang="en-US" altLang="en-US" sz="11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559362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endParaRPr lang="en-IN"/>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IN"/>
          </a:p>
        </p:txBody>
      </p:sp>
      <p:sp>
        <p:nvSpPr>
          <p:cNvPr id="4" name="Date Placeholder 3"/>
          <p:cNvSpPr>
            <a:spLocks noGrp="1"/>
          </p:cNvSpPr>
          <p:nvPr>
            <p:ph type="dt" sz="half" idx="10"/>
          </p:nvPr>
        </p:nvSpPr>
        <p:spPr/>
        <p:txBody>
          <a:bodyPr/>
          <a:lstStyle>
            <a:lvl1pPr>
              <a:defRPr/>
            </a:lvl1pPr>
          </a:lstStyle>
          <a:p>
            <a:pPr>
              <a:defRPr/>
            </a:pPr>
            <a:fld id="{21888D3A-7391-4611-96CA-4F39666979B8}" type="datetimeFigureOut">
              <a:rPr lang="en-US"/>
              <a:pPr>
                <a:defRPr/>
              </a:pPr>
              <a:t>11/3/2022</a:t>
            </a:fld>
            <a:endParaRPr lang="en-US" dirty="0"/>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33AAB868-7FD0-409F-9F5D-EBBB49FAF0E4}" type="slidenum">
              <a:rPr lang="en-US"/>
              <a:pPr>
                <a:defRPr/>
              </a:pPr>
              <a:t>‹#›</a:t>
            </a:fld>
            <a:endParaRPr lang="en-US"/>
          </a:p>
        </p:txBody>
      </p:sp>
    </p:spTree>
    <p:extLst>
      <p:ext uri="{BB962C8B-B14F-4D97-AF65-F5344CB8AC3E}">
        <p14:creationId xmlns:p14="http://schemas.microsoft.com/office/powerpoint/2010/main" val="1920469872"/>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lvl1pPr>
              <a:defRPr/>
            </a:lvl1pPr>
          </a:lstStyle>
          <a:p>
            <a:pPr>
              <a:defRPr/>
            </a:pPr>
            <a:fld id="{C443384A-9C3C-4E0F-9695-B9A6CC316A0E}" type="datetimeFigureOut">
              <a:rPr lang="en-US"/>
              <a:pPr>
                <a:defRPr/>
              </a:pPr>
              <a:t>11/3/2022</a:t>
            </a:fld>
            <a:endParaRPr lang="en-US" dirty="0"/>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A776FC92-F6D2-4493-870B-9FA59D306B98}" type="slidenum">
              <a:rPr lang="en-US"/>
              <a:pPr>
                <a:defRPr/>
              </a:pPr>
              <a:t>‹#›</a:t>
            </a:fld>
            <a:endParaRPr lang="en-US"/>
          </a:p>
        </p:txBody>
      </p:sp>
    </p:spTree>
    <p:extLst>
      <p:ext uri="{BB962C8B-B14F-4D97-AF65-F5344CB8AC3E}">
        <p14:creationId xmlns:p14="http://schemas.microsoft.com/office/powerpoint/2010/main" val="3765002836"/>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lvl1pPr>
              <a:defRPr/>
            </a:lvl1pPr>
          </a:lstStyle>
          <a:p>
            <a:pPr>
              <a:defRPr/>
            </a:pPr>
            <a:fld id="{EE72C49C-2878-4357-8366-930C34B40BDF}" type="datetimeFigureOut">
              <a:rPr lang="en-US"/>
              <a:pPr>
                <a:defRPr/>
              </a:pPr>
              <a:t>11/3/2022</a:t>
            </a:fld>
            <a:endParaRPr lang="en-US" dirty="0"/>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DA76B143-CBEE-4FB6-8345-5EBF579243B5}" type="slidenum">
              <a:rPr lang="en-US"/>
              <a:pPr>
                <a:defRPr/>
              </a:pPr>
              <a:t>‹#›</a:t>
            </a:fld>
            <a:endParaRPr lang="en-US"/>
          </a:p>
        </p:txBody>
      </p:sp>
    </p:spTree>
    <p:extLst>
      <p:ext uri="{BB962C8B-B14F-4D97-AF65-F5344CB8AC3E}">
        <p14:creationId xmlns:p14="http://schemas.microsoft.com/office/powerpoint/2010/main" val="1412226033"/>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 text">
  <p:cSld name="Title + text">
    <p:spTree>
      <p:nvGrpSpPr>
        <p:cNvPr id="1" name="Shape 143"/>
        <p:cNvGrpSpPr/>
        <p:nvPr/>
      </p:nvGrpSpPr>
      <p:grpSpPr>
        <a:xfrm>
          <a:off x="0" y="0"/>
          <a:ext cx="0" cy="0"/>
          <a:chOff x="0" y="0"/>
          <a:chExt cx="0" cy="0"/>
        </a:xfrm>
      </p:grpSpPr>
      <p:sp>
        <p:nvSpPr>
          <p:cNvPr id="144" name="Google Shape;144;p17"/>
          <p:cNvSpPr txBox="1">
            <a:spLocks noGrp="1"/>
          </p:cNvSpPr>
          <p:nvPr>
            <p:ph type="title"/>
          </p:nvPr>
        </p:nvSpPr>
        <p:spPr>
          <a:xfrm>
            <a:off x="5132300" y="1441150"/>
            <a:ext cx="2977800" cy="531000"/>
          </a:xfrm>
          <a:prstGeom prst="rect">
            <a:avLst/>
          </a:prstGeom>
        </p:spPr>
        <p:txBody>
          <a:bodyPr spcFirstLastPara="1" anchor="b">
            <a:noAutofit/>
          </a:bodyPr>
          <a:lstStyle>
            <a:lvl1pPr lvl="0" rtl="0">
              <a:spcBef>
                <a:spcPts val="0"/>
              </a:spcBef>
              <a:spcAft>
                <a:spcPts val="0"/>
              </a:spcAft>
              <a:buSzPts val="2600"/>
              <a:buNone/>
              <a:defRPr sz="26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45" name="Google Shape;145;p17"/>
          <p:cNvSpPr txBox="1">
            <a:spLocks noGrp="1"/>
          </p:cNvSpPr>
          <p:nvPr>
            <p:ph type="body" idx="1"/>
          </p:nvPr>
        </p:nvSpPr>
        <p:spPr>
          <a:xfrm>
            <a:off x="5132300" y="1972150"/>
            <a:ext cx="2977800" cy="2163900"/>
          </a:xfrm>
          <a:prstGeom prst="rect">
            <a:avLst/>
          </a:prstGeom>
        </p:spPr>
        <p:txBody>
          <a:bodyPr spcFirstLastPara="1">
            <a:noAutofit/>
          </a:bodyPr>
          <a:lstStyle>
            <a:lvl1pPr marL="457200" lvl="0" indent="-330200" rtl="0">
              <a:spcBef>
                <a:spcPts val="0"/>
              </a:spcBef>
              <a:spcAft>
                <a:spcPts val="0"/>
              </a:spcAft>
              <a:buSzPts val="1600"/>
              <a:buChar char="●"/>
              <a:defRPr sz="1600"/>
            </a:lvl1pPr>
            <a:lvl2pPr marL="914400" lvl="1" indent="-330200" rtl="0">
              <a:spcBef>
                <a:spcPts val="1600"/>
              </a:spcBef>
              <a:spcAft>
                <a:spcPts val="0"/>
              </a:spcAft>
              <a:buSzPts val="1600"/>
              <a:buChar char="○"/>
              <a:defRPr sz="1600"/>
            </a:lvl2pPr>
            <a:lvl3pPr marL="1371600" lvl="2" indent="-330200" rtl="0">
              <a:spcBef>
                <a:spcPts val="1600"/>
              </a:spcBef>
              <a:spcAft>
                <a:spcPts val="0"/>
              </a:spcAft>
              <a:buSzPts val="1600"/>
              <a:buChar char="■"/>
              <a:defRPr sz="1600"/>
            </a:lvl3pPr>
            <a:lvl4pPr marL="1828800" lvl="3" indent="-330200" rtl="0">
              <a:spcBef>
                <a:spcPts val="1600"/>
              </a:spcBef>
              <a:spcAft>
                <a:spcPts val="0"/>
              </a:spcAft>
              <a:buSzPts val="1600"/>
              <a:buChar char="●"/>
              <a:defRPr sz="1600"/>
            </a:lvl4pPr>
            <a:lvl5pPr marL="2286000" lvl="4" indent="-330200" rtl="0">
              <a:spcBef>
                <a:spcPts val="1600"/>
              </a:spcBef>
              <a:spcAft>
                <a:spcPts val="0"/>
              </a:spcAft>
              <a:buSzPts val="1600"/>
              <a:buChar char="○"/>
              <a:defRPr sz="1600"/>
            </a:lvl5pPr>
            <a:lvl6pPr marL="2743200" lvl="5" indent="-330200" rtl="0">
              <a:spcBef>
                <a:spcPts val="1600"/>
              </a:spcBef>
              <a:spcAft>
                <a:spcPts val="0"/>
              </a:spcAft>
              <a:buSzPts val="1600"/>
              <a:buChar char="■"/>
              <a:defRPr sz="1600"/>
            </a:lvl6pPr>
            <a:lvl7pPr marL="3200400" lvl="6" indent="-330200" rtl="0">
              <a:spcBef>
                <a:spcPts val="1600"/>
              </a:spcBef>
              <a:spcAft>
                <a:spcPts val="0"/>
              </a:spcAft>
              <a:buSzPts val="1600"/>
              <a:buChar char="●"/>
              <a:defRPr sz="1600"/>
            </a:lvl7pPr>
            <a:lvl8pPr marL="3657600" lvl="7" indent="-330200" rtl="0">
              <a:spcBef>
                <a:spcPts val="1600"/>
              </a:spcBef>
              <a:spcAft>
                <a:spcPts val="0"/>
              </a:spcAft>
              <a:buSzPts val="1600"/>
              <a:buChar char="○"/>
              <a:defRPr sz="1600"/>
            </a:lvl8pPr>
            <a:lvl9pPr marL="4114800" lvl="8" indent="-330200" rtl="0">
              <a:spcBef>
                <a:spcPts val="1600"/>
              </a:spcBef>
              <a:spcAft>
                <a:spcPts val="1600"/>
              </a:spcAft>
              <a:buSzPts val="1600"/>
              <a:buChar char="■"/>
              <a:defRPr sz="1600"/>
            </a:lvl9pPr>
          </a:lstStyle>
          <a:p>
            <a:endParaRPr/>
          </a:p>
        </p:txBody>
      </p:sp>
    </p:spTree>
    <p:extLst>
      <p:ext uri="{BB962C8B-B14F-4D97-AF65-F5344CB8AC3E}">
        <p14:creationId xmlns:p14="http://schemas.microsoft.com/office/powerpoint/2010/main" val="92638428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74"/>
        <p:cNvGrpSpPr/>
        <p:nvPr/>
      </p:nvGrpSpPr>
      <p:grpSpPr>
        <a:xfrm>
          <a:off x="0" y="0"/>
          <a:ext cx="0" cy="0"/>
          <a:chOff x="0" y="0"/>
          <a:chExt cx="0" cy="0"/>
        </a:xfrm>
      </p:grpSpPr>
      <p:sp>
        <p:nvSpPr>
          <p:cNvPr id="75" name="Google Shape;75;p10"/>
          <p:cNvSpPr txBox="1">
            <a:spLocks noGrp="1"/>
          </p:cNvSpPr>
          <p:nvPr>
            <p:ph type="title"/>
          </p:nvPr>
        </p:nvSpPr>
        <p:spPr>
          <a:xfrm>
            <a:off x="685050" y="436400"/>
            <a:ext cx="5327400" cy="531000"/>
          </a:xfrm>
          <a:prstGeom prst="rect">
            <a:avLst/>
          </a:prstGeom>
        </p:spPr>
        <p:txBody>
          <a:bodyPr spcFirstLastPara="1" anchor="b">
            <a:noAutofit/>
          </a:bodyPr>
          <a:lstStyle>
            <a:lvl1pPr lvl="0" rtl="0">
              <a:spcBef>
                <a:spcPts val="0"/>
              </a:spcBef>
              <a:spcAft>
                <a:spcPts val="0"/>
              </a:spcAft>
              <a:buSzPts val="2600"/>
              <a:buNone/>
              <a:defRPr sz="26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Tree>
    <p:extLst>
      <p:ext uri="{BB962C8B-B14F-4D97-AF65-F5344CB8AC3E}">
        <p14:creationId xmlns:p14="http://schemas.microsoft.com/office/powerpoint/2010/main" val="197552569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 Four Columns ">
  <p:cSld name="Title + Four Columns ">
    <p:spTree>
      <p:nvGrpSpPr>
        <p:cNvPr id="1" name="Shape 157"/>
        <p:cNvGrpSpPr/>
        <p:nvPr/>
      </p:nvGrpSpPr>
      <p:grpSpPr>
        <a:xfrm>
          <a:off x="0" y="0"/>
          <a:ext cx="0" cy="0"/>
          <a:chOff x="0" y="0"/>
          <a:chExt cx="0" cy="0"/>
        </a:xfrm>
      </p:grpSpPr>
      <p:sp>
        <p:nvSpPr>
          <p:cNvPr id="158" name="Google Shape;158;p19"/>
          <p:cNvSpPr txBox="1">
            <a:spLocks noGrp="1"/>
          </p:cNvSpPr>
          <p:nvPr>
            <p:ph type="title"/>
          </p:nvPr>
        </p:nvSpPr>
        <p:spPr>
          <a:xfrm>
            <a:off x="685050" y="436400"/>
            <a:ext cx="5144400" cy="531000"/>
          </a:xfrm>
          <a:prstGeom prst="rect">
            <a:avLst/>
          </a:prstGeom>
        </p:spPr>
        <p:txBody>
          <a:bodyPr spcFirstLastPara="1" anchor="b">
            <a:noAutofit/>
          </a:bodyPr>
          <a:lstStyle>
            <a:lvl1pPr lvl="0" rtl="0">
              <a:spcBef>
                <a:spcPts val="0"/>
              </a:spcBef>
              <a:spcAft>
                <a:spcPts val="0"/>
              </a:spcAft>
              <a:buSzPts val="2600"/>
              <a:buNone/>
              <a:defRPr sz="26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59" name="Google Shape;159;p19"/>
          <p:cNvSpPr txBox="1">
            <a:spLocks noGrp="1"/>
          </p:cNvSpPr>
          <p:nvPr>
            <p:ph type="ctrTitle" idx="2"/>
          </p:nvPr>
        </p:nvSpPr>
        <p:spPr>
          <a:xfrm>
            <a:off x="982893" y="3390450"/>
            <a:ext cx="1595400" cy="458100"/>
          </a:xfrm>
          <a:prstGeom prst="rect">
            <a:avLst/>
          </a:prstGeom>
        </p:spPr>
        <p:txBody>
          <a:bodyPr spcFirstLastPara="1" anchor="b">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60" name="Google Shape;160;p19"/>
          <p:cNvSpPr txBox="1">
            <a:spLocks noGrp="1"/>
          </p:cNvSpPr>
          <p:nvPr>
            <p:ph type="subTitle" idx="1"/>
          </p:nvPr>
        </p:nvSpPr>
        <p:spPr>
          <a:xfrm>
            <a:off x="982826" y="3788674"/>
            <a:ext cx="1595400" cy="897600"/>
          </a:xfrm>
          <a:prstGeom prst="rect">
            <a:avLst/>
          </a:prstGeom>
        </p:spPr>
        <p:txBody>
          <a:bodyPr spcFirstLastPara="1">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1" name="Google Shape;161;p19"/>
          <p:cNvSpPr txBox="1">
            <a:spLocks noGrp="1"/>
          </p:cNvSpPr>
          <p:nvPr>
            <p:ph type="ctrTitle" idx="3"/>
          </p:nvPr>
        </p:nvSpPr>
        <p:spPr>
          <a:xfrm>
            <a:off x="2843852" y="3390450"/>
            <a:ext cx="1595400" cy="458100"/>
          </a:xfrm>
          <a:prstGeom prst="rect">
            <a:avLst/>
          </a:prstGeom>
        </p:spPr>
        <p:txBody>
          <a:bodyPr spcFirstLastPara="1" anchor="b">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62" name="Google Shape;162;p19"/>
          <p:cNvSpPr txBox="1">
            <a:spLocks noGrp="1"/>
          </p:cNvSpPr>
          <p:nvPr>
            <p:ph type="subTitle" idx="4"/>
          </p:nvPr>
        </p:nvSpPr>
        <p:spPr>
          <a:xfrm>
            <a:off x="2843784" y="3788674"/>
            <a:ext cx="1595400" cy="897600"/>
          </a:xfrm>
          <a:prstGeom prst="rect">
            <a:avLst/>
          </a:prstGeom>
        </p:spPr>
        <p:txBody>
          <a:bodyPr spcFirstLastPara="1">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3" name="Google Shape;163;p19"/>
          <p:cNvSpPr txBox="1">
            <a:spLocks noGrp="1"/>
          </p:cNvSpPr>
          <p:nvPr>
            <p:ph type="ctrTitle" idx="5"/>
          </p:nvPr>
        </p:nvSpPr>
        <p:spPr>
          <a:xfrm>
            <a:off x="4704811" y="3390450"/>
            <a:ext cx="1595400" cy="458100"/>
          </a:xfrm>
          <a:prstGeom prst="rect">
            <a:avLst/>
          </a:prstGeom>
        </p:spPr>
        <p:txBody>
          <a:bodyPr spcFirstLastPara="1" anchor="b">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64" name="Google Shape;164;p19"/>
          <p:cNvSpPr txBox="1">
            <a:spLocks noGrp="1"/>
          </p:cNvSpPr>
          <p:nvPr>
            <p:ph type="subTitle" idx="6"/>
          </p:nvPr>
        </p:nvSpPr>
        <p:spPr>
          <a:xfrm>
            <a:off x="4704743" y="3788674"/>
            <a:ext cx="1595400" cy="897600"/>
          </a:xfrm>
          <a:prstGeom prst="rect">
            <a:avLst/>
          </a:prstGeom>
        </p:spPr>
        <p:txBody>
          <a:bodyPr spcFirstLastPara="1">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5" name="Google Shape;165;p19"/>
          <p:cNvSpPr txBox="1">
            <a:spLocks noGrp="1"/>
          </p:cNvSpPr>
          <p:nvPr>
            <p:ph type="ctrTitle" idx="7"/>
          </p:nvPr>
        </p:nvSpPr>
        <p:spPr>
          <a:xfrm>
            <a:off x="6565769" y="3390450"/>
            <a:ext cx="1595400" cy="458100"/>
          </a:xfrm>
          <a:prstGeom prst="rect">
            <a:avLst/>
          </a:prstGeom>
        </p:spPr>
        <p:txBody>
          <a:bodyPr spcFirstLastPara="1" anchor="b">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66" name="Google Shape;166;p19"/>
          <p:cNvSpPr txBox="1">
            <a:spLocks noGrp="1"/>
          </p:cNvSpPr>
          <p:nvPr>
            <p:ph type="subTitle" idx="8"/>
          </p:nvPr>
        </p:nvSpPr>
        <p:spPr>
          <a:xfrm>
            <a:off x="6565702" y="3788674"/>
            <a:ext cx="1595400" cy="897600"/>
          </a:xfrm>
          <a:prstGeom prst="rect">
            <a:avLst/>
          </a:prstGeom>
        </p:spPr>
        <p:txBody>
          <a:bodyPr spcFirstLastPara="1">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40496369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60"/>
        <p:cNvGrpSpPr/>
        <p:nvPr/>
      </p:nvGrpSpPr>
      <p:grpSpPr>
        <a:xfrm>
          <a:off x="0" y="0"/>
          <a:ext cx="0" cy="0"/>
          <a:chOff x="0" y="0"/>
          <a:chExt cx="0" cy="0"/>
        </a:xfrm>
      </p:grpSpPr>
      <p:sp>
        <p:nvSpPr>
          <p:cNvPr id="61" name="Google Shape;61;p8"/>
          <p:cNvSpPr txBox="1">
            <a:spLocks noGrp="1"/>
          </p:cNvSpPr>
          <p:nvPr>
            <p:ph type="title"/>
          </p:nvPr>
        </p:nvSpPr>
        <p:spPr>
          <a:xfrm>
            <a:off x="800325" y="744025"/>
            <a:ext cx="6057600" cy="3796800"/>
          </a:xfrm>
          <a:prstGeom prst="rect">
            <a:avLst/>
          </a:prstGeom>
        </p:spPr>
        <p:txBody>
          <a:bodyPr spcFirstLastPara="1">
            <a:noAutofit/>
          </a:bodyPr>
          <a:lstStyle>
            <a:lvl1pPr lvl="0">
              <a:spcBef>
                <a:spcPts val="0"/>
              </a:spcBef>
              <a:spcAft>
                <a:spcPts val="0"/>
              </a:spcAft>
              <a:buClr>
                <a:schemeClr val="dk2"/>
              </a:buClr>
              <a:buSzPts val="3600"/>
              <a:buNone/>
              <a:defRPr sz="3600">
                <a:solidFill>
                  <a:schemeClr val="dk2"/>
                </a:solidFill>
              </a:defRPr>
            </a:lvl1pPr>
            <a:lvl2pPr lvl="1">
              <a:spcBef>
                <a:spcPts val="0"/>
              </a:spcBef>
              <a:spcAft>
                <a:spcPts val="0"/>
              </a:spcAft>
              <a:buClr>
                <a:schemeClr val="dk2"/>
              </a:buClr>
              <a:buSzPts val="3600"/>
              <a:buNone/>
              <a:defRPr sz="3600">
                <a:solidFill>
                  <a:schemeClr val="dk2"/>
                </a:solidFill>
              </a:defRPr>
            </a:lvl2pPr>
            <a:lvl3pPr lvl="2">
              <a:spcBef>
                <a:spcPts val="0"/>
              </a:spcBef>
              <a:spcAft>
                <a:spcPts val="0"/>
              </a:spcAft>
              <a:buClr>
                <a:schemeClr val="dk2"/>
              </a:buClr>
              <a:buSzPts val="3600"/>
              <a:buNone/>
              <a:defRPr sz="3600">
                <a:solidFill>
                  <a:schemeClr val="dk2"/>
                </a:solidFill>
              </a:defRPr>
            </a:lvl3pPr>
            <a:lvl4pPr lvl="3">
              <a:spcBef>
                <a:spcPts val="0"/>
              </a:spcBef>
              <a:spcAft>
                <a:spcPts val="0"/>
              </a:spcAft>
              <a:buClr>
                <a:schemeClr val="dk2"/>
              </a:buClr>
              <a:buSzPts val="3600"/>
              <a:buNone/>
              <a:defRPr sz="3600">
                <a:solidFill>
                  <a:schemeClr val="dk2"/>
                </a:solidFill>
              </a:defRPr>
            </a:lvl4pPr>
            <a:lvl5pPr lvl="4">
              <a:spcBef>
                <a:spcPts val="0"/>
              </a:spcBef>
              <a:spcAft>
                <a:spcPts val="0"/>
              </a:spcAft>
              <a:buClr>
                <a:schemeClr val="dk2"/>
              </a:buClr>
              <a:buSzPts val="3600"/>
              <a:buNone/>
              <a:defRPr sz="3600">
                <a:solidFill>
                  <a:schemeClr val="dk2"/>
                </a:solidFill>
              </a:defRPr>
            </a:lvl5pPr>
            <a:lvl6pPr lvl="5">
              <a:spcBef>
                <a:spcPts val="0"/>
              </a:spcBef>
              <a:spcAft>
                <a:spcPts val="0"/>
              </a:spcAft>
              <a:buClr>
                <a:schemeClr val="dk2"/>
              </a:buClr>
              <a:buSzPts val="3600"/>
              <a:buNone/>
              <a:defRPr sz="3600">
                <a:solidFill>
                  <a:schemeClr val="dk2"/>
                </a:solidFill>
              </a:defRPr>
            </a:lvl6pPr>
            <a:lvl7pPr lvl="6">
              <a:spcBef>
                <a:spcPts val="0"/>
              </a:spcBef>
              <a:spcAft>
                <a:spcPts val="0"/>
              </a:spcAft>
              <a:buClr>
                <a:schemeClr val="dk2"/>
              </a:buClr>
              <a:buSzPts val="3600"/>
              <a:buNone/>
              <a:defRPr sz="3600">
                <a:solidFill>
                  <a:schemeClr val="dk2"/>
                </a:solidFill>
              </a:defRPr>
            </a:lvl7pPr>
            <a:lvl8pPr lvl="7">
              <a:spcBef>
                <a:spcPts val="0"/>
              </a:spcBef>
              <a:spcAft>
                <a:spcPts val="0"/>
              </a:spcAft>
              <a:buClr>
                <a:schemeClr val="dk2"/>
              </a:buClr>
              <a:buSzPts val="3600"/>
              <a:buNone/>
              <a:defRPr sz="3600">
                <a:solidFill>
                  <a:schemeClr val="dk2"/>
                </a:solidFill>
              </a:defRPr>
            </a:lvl8pPr>
            <a:lvl9pPr lvl="8">
              <a:spcBef>
                <a:spcPts val="0"/>
              </a:spcBef>
              <a:spcAft>
                <a:spcPts val="0"/>
              </a:spcAft>
              <a:buClr>
                <a:schemeClr val="dk2"/>
              </a:buClr>
              <a:buSzPts val="3600"/>
              <a:buNone/>
              <a:defRPr sz="3600">
                <a:solidFill>
                  <a:schemeClr val="dk2"/>
                </a:solidFill>
              </a:defRPr>
            </a:lvl9pPr>
          </a:lstStyle>
          <a:p>
            <a:endParaRPr/>
          </a:p>
        </p:txBody>
      </p:sp>
    </p:spTree>
    <p:extLst>
      <p:ext uri="{BB962C8B-B14F-4D97-AF65-F5344CB8AC3E}">
        <p14:creationId xmlns:p14="http://schemas.microsoft.com/office/powerpoint/2010/main" val="36533402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lvl1pPr>
              <a:defRPr/>
            </a:lvl1pPr>
          </a:lstStyle>
          <a:p>
            <a:pPr>
              <a:defRPr/>
            </a:pPr>
            <a:fld id="{459700C4-7A6D-4B52-9979-E200BFDBE10A}" type="datetimeFigureOut">
              <a:rPr lang="en-US"/>
              <a:pPr>
                <a:defRPr/>
              </a:pPr>
              <a:t>11/3/2022</a:t>
            </a:fld>
            <a:endParaRPr lang="en-US" dirty="0"/>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EE25127A-4407-4A16-8461-C88FE1364F23}" type="slidenum">
              <a:rPr lang="en-US"/>
              <a:pPr>
                <a:defRPr/>
              </a:pPr>
              <a:t>‹#›</a:t>
            </a:fld>
            <a:endParaRPr lang="en-US"/>
          </a:p>
        </p:txBody>
      </p:sp>
    </p:spTree>
    <p:extLst>
      <p:ext uri="{BB962C8B-B14F-4D97-AF65-F5344CB8AC3E}">
        <p14:creationId xmlns:p14="http://schemas.microsoft.com/office/powerpoint/2010/main" val="2134801076"/>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en-US"/>
              <a:t>Click to edit Master title style</a:t>
            </a:r>
            <a:endParaRPr lang="en-IN"/>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a:defRPr/>
            </a:pPr>
            <a:fld id="{351A5ADB-9141-4565-A190-B4296BDCF6C6}" type="datetimeFigureOut">
              <a:rPr lang="en-US"/>
              <a:pPr>
                <a:defRPr/>
              </a:pPr>
              <a:t>11/3/2022</a:t>
            </a:fld>
            <a:endParaRPr lang="en-US" dirty="0"/>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DBF339E5-870D-425F-843D-08B5266F5A8A}" type="slidenum">
              <a:rPr lang="en-US"/>
              <a:pPr>
                <a:defRPr/>
              </a:pPr>
              <a:t>‹#›</a:t>
            </a:fld>
            <a:endParaRPr lang="en-US"/>
          </a:p>
        </p:txBody>
      </p:sp>
    </p:spTree>
    <p:extLst>
      <p:ext uri="{BB962C8B-B14F-4D97-AF65-F5344CB8AC3E}">
        <p14:creationId xmlns:p14="http://schemas.microsoft.com/office/powerpoint/2010/main" val="1270172901"/>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3"/>
          <p:cNvSpPr>
            <a:spLocks noGrp="1"/>
          </p:cNvSpPr>
          <p:nvPr>
            <p:ph type="dt" sz="half" idx="10"/>
          </p:nvPr>
        </p:nvSpPr>
        <p:spPr/>
        <p:txBody>
          <a:bodyPr/>
          <a:lstStyle>
            <a:lvl1pPr>
              <a:defRPr/>
            </a:lvl1pPr>
          </a:lstStyle>
          <a:p>
            <a:pPr>
              <a:defRPr/>
            </a:pPr>
            <a:fld id="{6F8D1AE4-D929-40CE-AB0B-37F0B779C673}" type="datetimeFigureOut">
              <a:rPr lang="en-US"/>
              <a:pPr>
                <a:defRPr/>
              </a:pPr>
              <a:t>11/3/2022</a:t>
            </a:fld>
            <a:endParaRPr lang="en-US" dirty="0"/>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26983018-B1B8-4E38-8040-6797283FDE73}" type="slidenum">
              <a:rPr lang="en-US"/>
              <a:pPr>
                <a:defRPr/>
              </a:pPr>
              <a:t>‹#›</a:t>
            </a:fld>
            <a:endParaRPr lang="en-US"/>
          </a:p>
        </p:txBody>
      </p:sp>
    </p:spTree>
    <p:extLst>
      <p:ext uri="{BB962C8B-B14F-4D97-AF65-F5344CB8AC3E}">
        <p14:creationId xmlns:p14="http://schemas.microsoft.com/office/powerpoint/2010/main" val="3948494132"/>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en-US"/>
              <a:t>Click to edit Master title style</a:t>
            </a:r>
            <a:endParaRPr lang="en-IN"/>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3"/>
          <p:cNvSpPr>
            <a:spLocks noGrp="1"/>
          </p:cNvSpPr>
          <p:nvPr>
            <p:ph type="dt" sz="half" idx="10"/>
          </p:nvPr>
        </p:nvSpPr>
        <p:spPr/>
        <p:txBody>
          <a:bodyPr/>
          <a:lstStyle>
            <a:lvl1pPr>
              <a:defRPr/>
            </a:lvl1pPr>
          </a:lstStyle>
          <a:p>
            <a:pPr>
              <a:defRPr/>
            </a:pPr>
            <a:fld id="{0A2A5F72-FF8D-4B98-BBAD-99A55C965FE6}" type="datetimeFigureOut">
              <a:rPr lang="en-US"/>
              <a:pPr>
                <a:defRPr/>
              </a:pPr>
              <a:t>11/3/2022</a:t>
            </a:fld>
            <a:endParaRPr lang="en-US" dirty="0"/>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8C074109-79DD-40D1-B178-2494D1F9C3F7}" type="slidenum">
              <a:rPr lang="en-US"/>
              <a:pPr>
                <a:defRPr/>
              </a:pPr>
              <a:t>‹#›</a:t>
            </a:fld>
            <a:endParaRPr lang="en-US"/>
          </a:p>
        </p:txBody>
      </p:sp>
    </p:spTree>
    <p:extLst>
      <p:ext uri="{BB962C8B-B14F-4D97-AF65-F5344CB8AC3E}">
        <p14:creationId xmlns:p14="http://schemas.microsoft.com/office/powerpoint/2010/main" val="1414356122"/>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3"/>
          <p:cNvSpPr>
            <a:spLocks noGrp="1"/>
          </p:cNvSpPr>
          <p:nvPr>
            <p:ph type="dt" sz="half" idx="10"/>
          </p:nvPr>
        </p:nvSpPr>
        <p:spPr/>
        <p:txBody>
          <a:bodyPr/>
          <a:lstStyle>
            <a:lvl1pPr>
              <a:defRPr/>
            </a:lvl1pPr>
          </a:lstStyle>
          <a:p>
            <a:pPr>
              <a:defRPr/>
            </a:pPr>
            <a:fld id="{B67626EC-5389-48A8-8CD2-C7B2F93D63B0}" type="datetimeFigureOut">
              <a:rPr lang="en-US"/>
              <a:pPr>
                <a:defRPr/>
              </a:pPr>
              <a:t>11/3/2022</a:t>
            </a:fld>
            <a:endParaRPr lang="en-US" dirty="0"/>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E335B08A-4630-4DE9-81DA-8D86BE382A21}" type="slidenum">
              <a:rPr lang="en-US"/>
              <a:pPr>
                <a:defRPr/>
              </a:pPr>
              <a:t>‹#›</a:t>
            </a:fld>
            <a:endParaRPr lang="en-US"/>
          </a:p>
        </p:txBody>
      </p:sp>
    </p:spTree>
    <p:extLst>
      <p:ext uri="{BB962C8B-B14F-4D97-AF65-F5344CB8AC3E}">
        <p14:creationId xmlns:p14="http://schemas.microsoft.com/office/powerpoint/2010/main" val="3081492390"/>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77CE515B-624A-43C8-A926-0790D20F3C95}" type="datetimeFigureOut">
              <a:rPr lang="en-US"/>
              <a:pPr>
                <a:defRPr/>
              </a:pPr>
              <a:t>11/3/2022</a:t>
            </a:fld>
            <a:endParaRPr lang="en-US" dirty="0"/>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510C099A-F162-4BCA-8DCF-F8E1437795F1}" type="slidenum">
              <a:rPr lang="en-US"/>
              <a:pPr>
                <a:defRPr/>
              </a:pPr>
              <a:t>‹#›</a:t>
            </a:fld>
            <a:endParaRPr lang="en-US"/>
          </a:p>
        </p:txBody>
      </p:sp>
    </p:spTree>
    <p:extLst>
      <p:ext uri="{BB962C8B-B14F-4D97-AF65-F5344CB8AC3E}">
        <p14:creationId xmlns:p14="http://schemas.microsoft.com/office/powerpoint/2010/main" val="9541911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IN"/>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5F1EDC13-8D32-4330-9F2E-68197C693A5E}" type="datetimeFigureOut">
              <a:rPr lang="en-US"/>
              <a:pPr>
                <a:defRPr/>
              </a:pPr>
              <a:t>11/3/2022</a:t>
            </a:fld>
            <a:endParaRPr lang="en-US" dirty="0"/>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5D254691-4231-4E1F-9C79-6CB3E2609845}" type="slidenum">
              <a:rPr lang="en-US"/>
              <a:pPr>
                <a:defRPr/>
              </a:pPr>
              <a:t>‹#›</a:t>
            </a:fld>
            <a:endParaRPr lang="en-US"/>
          </a:p>
        </p:txBody>
      </p:sp>
    </p:spTree>
    <p:extLst>
      <p:ext uri="{BB962C8B-B14F-4D97-AF65-F5344CB8AC3E}">
        <p14:creationId xmlns:p14="http://schemas.microsoft.com/office/powerpoint/2010/main" val="52658255"/>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IN"/>
          </a:p>
        </p:txBody>
      </p:sp>
      <p:sp>
        <p:nvSpPr>
          <p:cNvPr id="3" name="Picture Placeholder 2"/>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IN" noProof="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261952F5-CA3C-403A-84EE-2FAC5F9F9752}" type="datetimeFigureOut">
              <a:rPr lang="en-US"/>
              <a:pPr>
                <a:defRPr/>
              </a:pPr>
              <a:t>11/3/2022</a:t>
            </a:fld>
            <a:endParaRPr lang="en-US" dirty="0"/>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B9C1680F-0AB6-482E-80EA-35F89430A07E}" type="slidenum">
              <a:rPr lang="en-US"/>
              <a:pPr>
                <a:defRPr/>
              </a:pPr>
              <a:t>‹#›</a:t>
            </a:fld>
            <a:endParaRPr lang="en-US"/>
          </a:p>
        </p:txBody>
      </p:sp>
    </p:spTree>
    <p:extLst>
      <p:ext uri="{BB962C8B-B14F-4D97-AF65-F5344CB8AC3E}">
        <p14:creationId xmlns:p14="http://schemas.microsoft.com/office/powerpoint/2010/main" val="4145280770"/>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100000">
              <a:schemeClr val="accent1">
                <a:lumMod val="5000"/>
                <a:lumOff val="95000"/>
              </a:schemeClr>
            </a:gs>
            <a:gs pos="0">
              <a:schemeClr val="accent1">
                <a:lumMod val="45000"/>
                <a:lumOff val="55000"/>
              </a:schemeClr>
            </a:gs>
            <a:gs pos="7088">
              <a:schemeClr val="accent5"/>
            </a:gs>
            <a:gs pos="8000">
              <a:schemeClr val="bg1"/>
            </a:gs>
            <a:gs pos="0">
              <a:schemeClr val="accent5"/>
            </a:gs>
          </a:gsLst>
          <a:lin ang="5400000" scaled="1"/>
          <a:tileRect/>
        </a:gra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28650" y="274638"/>
            <a:ext cx="7886700" cy="99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IN"/>
          </a:p>
        </p:txBody>
      </p:sp>
      <p:sp>
        <p:nvSpPr>
          <p:cNvPr id="3" name="Text Placeholder 2"/>
          <p:cNvSpPr>
            <a:spLocks noGrp="1"/>
          </p:cNvSpPr>
          <p:nvPr>
            <p:ph type="body" idx="1"/>
          </p:nvPr>
        </p:nvSpPr>
        <p:spPr>
          <a:xfrm>
            <a:off x="628650" y="1370013"/>
            <a:ext cx="7886700" cy="326231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628650" y="4767263"/>
            <a:ext cx="2057400" cy="274637"/>
          </a:xfrm>
          <a:prstGeom prst="rect">
            <a:avLst/>
          </a:prstGeom>
        </p:spPr>
        <p:txBody>
          <a:bodyPr vert="horz" lIns="91440" tIns="45720" rIns="91440" bIns="45720" rtlCol="0" anchor="ctr"/>
          <a:lstStyle>
            <a:lvl1pPr algn="l">
              <a:defRPr sz="900" smtClean="0">
                <a:solidFill>
                  <a:schemeClr val="tx1">
                    <a:tint val="75000"/>
                  </a:schemeClr>
                </a:solidFill>
              </a:defRPr>
            </a:lvl1pPr>
          </a:lstStyle>
          <a:p>
            <a:pPr>
              <a:defRPr/>
            </a:pPr>
            <a:fld id="{796C944C-F402-4C81-809C-C608AFB8FB4E}" type="datetimeFigureOut">
              <a:rPr lang="en-US"/>
              <a:pPr>
                <a:defRPr/>
              </a:pPr>
              <a:t>11/3/2022</a:t>
            </a:fld>
            <a:endParaRPr lang="en-US" dirty="0"/>
          </a:p>
        </p:txBody>
      </p:sp>
      <p:sp>
        <p:nvSpPr>
          <p:cNvPr id="5" name="Footer Placeholder 4"/>
          <p:cNvSpPr>
            <a:spLocks noGrp="1"/>
          </p:cNvSpPr>
          <p:nvPr>
            <p:ph type="ftr" sz="quarter" idx="3"/>
          </p:nvPr>
        </p:nvSpPr>
        <p:spPr>
          <a:xfrm>
            <a:off x="3028950" y="4767263"/>
            <a:ext cx="3086100" cy="274637"/>
          </a:xfrm>
          <a:prstGeom prst="rect">
            <a:avLst/>
          </a:prstGeom>
        </p:spPr>
        <p:txBody>
          <a:bodyPr vert="horz" lIns="91440" tIns="45720" rIns="91440" bIns="45720" rtlCol="0" anchor="ctr"/>
          <a:lstStyle>
            <a:lvl1pPr algn="ctr">
              <a:defRPr sz="900">
                <a:solidFill>
                  <a:schemeClr val="tx1">
                    <a:tint val="75000"/>
                  </a:schemeClr>
                </a:solidFill>
              </a:defRPr>
            </a:lvl1pPr>
          </a:lstStyle>
          <a:p>
            <a:pPr>
              <a:defRPr/>
            </a:pPr>
            <a:endParaRPr lang="en-US"/>
          </a:p>
        </p:txBody>
      </p:sp>
      <p:sp>
        <p:nvSpPr>
          <p:cNvPr id="6" name="Slide Number Placeholder 5"/>
          <p:cNvSpPr>
            <a:spLocks noGrp="1"/>
          </p:cNvSpPr>
          <p:nvPr>
            <p:ph type="sldNum" sz="quarter" idx="4"/>
          </p:nvPr>
        </p:nvSpPr>
        <p:spPr>
          <a:xfrm>
            <a:off x="6457950" y="4767263"/>
            <a:ext cx="2057400" cy="274637"/>
          </a:xfrm>
          <a:prstGeom prst="rect">
            <a:avLst/>
          </a:prstGeom>
        </p:spPr>
        <p:txBody>
          <a:bodyPr vert="horz" lIns="91440" tIns="45720" rIns="91440" bIns="45720" rtlCol="0" anchor="ctr"/>
          <a:lstStyle>
            <a:lvl1pPr algn="r">
              <a:defRPr sz="900" smtClean="0">
                <a:solidFill>
                  <a:schemeClr val="tx1">
                    <a:tint val="75000"/>
                  </a:schemeClr>
                </a:solidFill>
              </a:defRPr>
            </a:lvl1pPr>
          </a:lstStyle>
          <a:p>
            <a:pPr>
              <a:defRPr/>
            </a:pPr>
            <a:fld id="{25563EC0-9038-4393-BADB-9B9EF2B39E7D}"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943" r:id="rId1"/>
    <p:sldLayoutId id="2147483944" r:id="rId2"/>
    <p:sldLayoutId id="2147483945" r:id="rId3"/>
    <p:sldLayoutId id="2147483946" r:id="rId4"/>
    <p:sldLayoutId id="2147483947" r:id="rId5"/>
    <p:sldLayoutId id="2147483948" r:id="rId6"/>
    <p:sldLayoutId id="2147483949" r:id="rId7"/>
    <p:sldLayoutId id="2147483950" r:id="rId8"/>
    <p:sldLayoutId id="2147483951" r:id="rId9"/>
    <p:sldLayoutId id="2147483952" r:id="rId10"/>
    <p:sldLayoutId id="2147483953" r:id="rId11"/>
    <p:sldLayoutId id="2147483954" r:id="rId12"/>
    <p:sldLayoutId id="2147483956" r:id="rId13"/>
    <p:sldLayoutId id="2147483957" r:id="rId14"/>
    <p:sldLayoutId id="2147483959" r:id="rId15"/>
  </p:sldLayoutIdLst>
  <p:hf sldNum="0" hdr="0" ftr="0" dt="0"/>
  <p:txStyles>
    <p:titleStyle>
      <a:lvl1pPr algn="l" defTabSz="685800" rtl="0" fontAlgn="base">
        <a:lnSpc>
          <a:spcPct val="90000"/>
        </a:lnSpc>
        <a:spcBef>
          <a:spcPct val="0"/>
        </a:spcBef>
        <a:spcAft>
          <a:spcPct val="0"/>
        </a:spcAft>
        <a:defRPr sz="3300" kern="1200">
          <a:solidFill>
            <a:schemeClr val="tx1"/>
          </a:solidFill>
          <a:latin typeface="+mj-lt"/>
          <a:ea typeface="+mj-ea"/>
          <a:cs typeface="+mj-cs"/>
        </a:defRPr>
      </a:lvl1pPr>
      <a:lvl2pPr algn="l" defTabSz="685800" rtl="0" fontAlgn="base">
        <a:lnSpc>
          <a:spcPct val="90000"/>
        </a:lnSpc>
        <a:spcBef>
          <a:spcPct val="0"/>
        </a:spcBef>
        <a:spcAft>
          <a:spcPct val="0"/>
        </a:spcAft>
        <a:defRPr sz="3300">
          <a:solidFill>
            <a:schemeClr val="tx1"/>
          </a:solidFill>
          <a:latin typeface="Calibri Light" panose="020F0302020204030204" pitchFamily="34" charset="0"/>
        </a:defRPr>
      </a:lvl2pPr>
      <a:lvl3pPr algn="l" defTabSz="685800" rtl="0" fontAlgn="base">
        <a:lnSpc>
          <a:spcPct val="90000"/>
        </a:lnSpc>
        <a:spcBef>
          <a:spcPct val="0"/>
        </a:spcBef>
        <a:spcAft>
          <a:spcPct val="0"/>
        </a:spcAft>
        <a:defRPr sz="3300">
          <a:solidFill>
            <a:schemeClr val="tx1"/>
          </a:solidFill>
          <a:latin typeface="Calibri Light" panose="020F0302020204030204" pitchFamily="34" charset="0"/>
        </a:defRPr>
      </a:lvl3pPr>
      <a:lvl4pPr algn="l" defTabSz="685800" rtl="0" fontAlgn="base">
        <a:lnSpc>
          <a:spcPct val="90000"/>
        </a:lnSpc>
        <a:spcBef>
          <a:spcPct val="0"/>
        </a:spcBef>
        <a:spcAft>
          <a:spcPct val="0"/>
        </a:spcAft>
        <a:defRPr sz="3300">
          <a:solidFill>
            <a:schemeClr val="tx1"/>
          </a:solidFill>
          <a:latin typeface="Calibri Light" panose="020F0302020204030204" pitchFamily="34" charset="0"/>
        </a:defRPr>
      </a:lvl4pPr>
      <a:lvl5pPr algn="l" defTabSz="685800" rtl="0" fontAlgn="base">
        <a:lnSpc>
          <a:spcPct val="90000"/>
        </a:lnSpc>
        <a:spcBef>
          <a:spcPct val="0"/>
        </a:spcBef>
        <a:spcAft>
          <a:spcPct val="0"/>
        </a:spcAft>
        <a:defRPr sz="3300">
          <a:solidFill>
            <a:schemeClr val="tx1"/>
          </a:solidFill>
          <a:latin typeface="Calibri Light" panose="020F0302020204030204" pitchFamily="34" charset="0"/>
        </a:defRPr>
      </a:lvl5pPr>
      <a:lvl6pPr marL="457200" algn="l" defTabSz="685800" rtl="0" fontAlgn="base">
        <a:lnSpc>
          <a:spcPct val="90000"/>
        </a:lnSpc>
        <a:spcBef>
          <a:spcPct val="0"/>
        </a:spcBef>
        <a:spcAft>
          <a:spcPct val="0"/>
        </a:spcAft>
        <a:defRPr sz="3300">
          <a:solidFill>
            <a:schemeClr val="tx1"/>
          </a:solidFill>
          <a:latin typeface="Calibri Light" panose="020F0302020204030204" pitchFamily="34" charset="0"/>
        </a:defRPr>
      </a:lvl6pPr>
      <a:lvl7pPr marL="914400" algn="l" defTabSz="685800" rtl="0" fontAlgn="base">
        <a:lnSpc>
          <a:spcPct val="90000"/>
        </a:lnSpc>
        <a:spcBef>
          <a:spcPct val="0"/>
        </a:spcBef>
        <a:spcAft>
          <a:spcPct val="0"/>
        </a:spcAft>
        <a:defRPr sz="3300">
          <a:solidFill>
            <a:schemeClr val="tx1"/>
          </a:solidFill>
          <a:latin typeface="Calibri Light" panose="020F0302020204030204" pitchFamily="34" charset="0"/>
        </a:defRPr>
      </a:lvl7pPr>
      <a:lvl8pPr marL="1371600" algn="l" defTabSz="685800" rtl="0" fontAlgn="base">
        <a:lnSpc>
          <a:spcPct val="90000"/>
        </a:lnSpc>
        <a:spcBef>
          <a:spcPct val="0"/>
        </a:spcBef>
        <a:spcAft>
          <a:spcPct val="0"/>
        </a:spcAft>
        <a:defRPr sz="3300">
          <a:solidFill>
            <a:schemeClr val="tx1"/>
          </a:solidFill>
          <a:latin typeface="Calibri Light" panose="020F0302020204030204" pitchFamily="34" charset="0"/>
        </a:defRPr>
      </a:lvl8pPr>
      <a:lvl9pPr marL="1828800" algn="l" defTabSz="685800" rtl="0" fontAlgn="base">
        <a:lnSpc>
          <a:spcPct val="90000"/>
        </a:lnSpc>
        <a:spcBef>
          <a:spcPct val="0"/>
        </a:spcBef>
        <a:spcAft>
          <a:spcPct val="0"/>
        </a:spcAft>
        <a:defRPr sz="3300">
          <a:solidFill>
            <a:schemeClr val="tx1"/>
          </a:solidFill>
          <a:latin typeface="Calibri Light" panose="020F0302020204030204" pitchFamily="34" charset="0"/>
        </a:defRPr>
      </a:lvl9pPr>
    </p:titleStyle>
    <p:bodyStyle>
      <a:lvl1pPr marL="171450" indent="-171450" algn="l" defTabSz="685800" rtl="0" fontAlgn="base">
        <a:lnSpc>
          <a:spcPct val="90000"/>
        </a:lnSpc>
        <a:spcBef>
          <a:spcPts val="750"/>
        </a:spcBef>
        <a:spcAft>
          <a:spcPct val="0"/>
        </a:spcAft>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fontAlgn="base">
        <a:lnSpc>
          <a:spcPct val="90000"/>
        </a:lnSpc>
        <a:spcBef>
          <a:spcPts val="375"/>
        </a:spcBef>
        <a:spcAft>
          <a:spcPct val="0"/>
        </a:spcAft>
        <a:buFont typeface="Arial" panose="020B0604020202020204" pitchFamily="34" charset="0"/>
        <a:buChar char="•"/>
        <a:defRPr kern="1200">
          <a:solidFill>
            <a:schemeClr val="tx1"/>
          </a:solidFill>
          <a:latin typeface="+mn-lt"/>
          <a:ea typeface="+mn-ea"/>
          <a:cs typeface="+mn-cs"/>
        </a:defRPr>
      </a:lvl2pPr>
      <a:lvl3pPr marL="857250" indent="-171450" algn="l" defTabSz="685800" rtl="0" fontAlgn="base">
        <a:lnSpc>
          <a:spcPct val="90000"/>
        </a:lnSpc>
        <a:spcBef>
          <a:spcPts val="375"/>
        </a:spcBef>
        <a:spcAft>
          <a:spcPct val="0"/>
        </a:spcAft>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fontAlgn="base">
        <a:lnSpc>
          <a:spcPct val="90000"/>
        </a:lnSpc>
        <a:spcBef>
          <a:spcPts val="375"/>
        </a:spcBef>
        <a:spcAft>
          <a:spcPct val="0"/>
        </a:spcAft>
        <a:buFont typeface="Arial" panose="020B0604020202020204" pitchFamily="34" charset="0"/>
        <a:buChar char="•"/>
        <a:defRPr sz="1300" kern="1200">
          <a:solidFill>
            <a:schemeClr val="tx1"/>
          </a:solidFill>
          <a:latin typeface="+mn-lt"/>
          <a:ea typeface="+mn-ea"/>
          <a:cs typeface="+mn-cs"/>
        </a:defRPr>
      </a:lvl4pPr>
      <a:lvl5pPr marL="1543050" indent="-171450" algn="l" defTabSz="685800" rtl="0" fontAlgn="base">
        <a:lnSpc>
          <a:spcPct val="90000"/>
        </a:lnSpc>
        <a:spcBef>
          <a:spcPts val="375"/>
        </a:spcBef>
        <a:spcAft>
          <a:spcPct val="0"/>
        </a:spcAft>
        <a:buFont typeface="Arial" panose="020B0604020202020204" pitchFamily="34" charset="0"/>
        <a:buChar char="•"/>
        <a:defRPr sz="13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mailto:chandramouli.209@gmail.com" TargetMode="External"/><Relationship Id="rId3" Type="http://schemas.openxmlformats.org/officeDocument/2006/relationships/hyperlink" Target="mailto:nildeep@gmail.com" TargetMode="External"/><Relationship Id="rId7" Type="http://schemas.openxmlformats.org/officeDocument/2006/relationships/hyperlink" Target="mailto:ashwini.royal@gmail.com" TargetMode="External"/><Relationship Id="rId12"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hyperlink" Target="mailto:kalitanilanjana@gmail.com" TargetMode="External"/><Relationship Id="rId11" Type="http://schemas.openxmlformats.org/officeDocument/2006/relationships/hyperlink" Target="mailto:nishant.5.kumar@gmail.com" TargetMode="External"/><Relationship Id="rId5" Type="http://schemas.openxmlformats.org/officeDocument/2006/relationships/hyperlink" Target="mailto:saviodorego@gmail.com" TargetMode="External"/><Relationship Id="rId10" Type="http://schemas.openxmlformats.org/officeDocument/2006/relationships/hyperlink" Target="mailto:sbeluraiah@gmail.com" TargetMode="External"/><Relationship Id="rId4" Type="http://schemas.openxmlformats.org/officeDocument/2006/relationships/hyperlink" Target="mailto:amannov1992@gmail.com" TargetMode="External"/><Relationship Id="rId9" Type="http://schemas.openxmlformats.org/officeDocument/2006/relationships/hyperlink" Target="mailto:poorvi.agarwal1805@gmail.com"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14.xml"/><Relationship Id="rId5" Type="http://schemas.openxmlformats.org/officeDocument/2006/relationships/image" Target="../media/image48.png"/><Relationship Id="rId4" Type="http://schemas.openxmlformats.org/officeDocument/2006/relationships/image" Target="../media/image47.png"/></Relationships>
</file>

<file path=ppt/slides/_rels/slide1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14.xml"/><Relationship Id="rId4" Type="http://schemas.openxmlformats.org/officeDocument/2006/relationships/image" Target="../media/image55.png"/></Relationships>
</file>

<file path=ppt/slides/_rels/slide14.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57.png"/><Relationship Id="rId7" Type="http://schemas.openxmlformats.org/officeDocument/2006/relationships/image" Target="../media/image61.png"/><Relationship Id="rId12" Type="http://schemas.openxmlformats.org/officeDocument/2006/relationships/image" Target="../media/image66.png"/><Relationship Id="rId2" Type="http://schemas.openxmlformats.org/officeDocument/2006/relationships/image" Target="../media/image56.png"/><Relationship Id="rId1" Type="http://schemas.openxmlformats.org/officeDocument/2006/relationships/slideLayout" Target="../slideLayouts/slideLayout14.xml"/><Relationship Id="rId6" Type="http://schemas.openxmlformats.org/officeDocument/2006/relationships/image" Target="../media/image60.png"/><Relationship Id="rId11" Type="http://schemas.openxmlformats.org/officeDocument/2006/relationships/image" Target="../media/image65.png"/><Relationship Id="rId5" Type="http://schemas.openxmlformats.org/officeDocument/2006/relationships/image" Target="../media/image59.png"/><Relationship Id="rId10" Type="http://schemas.openxmlformats.org/officeDocument/2006/relationships/image" Target="../media/image64.png"/><Relationship Id="rId4" Type="http://schemas.openxmlformats.org/officeDocument/2006/relationships/image" Target="../media/image58.png"/><Relationship Id="rId9" Type="http://schemas.openxmlformats.org/officeDocument/2006/relationships/image" Target="../media/image63.png"/></Relationships>
</file>

<file path=ppt/slides/_rels/slide1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9.xml"/><Relationship Id="rId1" Type="http://schemas.openxmlformats.org/officeDocument/2006/relationships/slideLayout" Target="../slideLayouts/slideLayout14.xml"/><Relationship Id="rId5" Type="http://schemas.openxmlformats.org/officeDocument/2006/relationships/image" Target="../media/image69.png"/><Relationship Id="rId4" Type="http://schemas.openxmlformats.org/officeDocument/2006/relationships/image" Target="../media/image68.png"/></Relationships>
</file>

<file path=ppt/slides/_rels/slide1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0.xml"/><Relationship Id="rId1" Type="http://schemas.openxmlformats.org/officeDocument/2006/relationships/slideLayout" Target="../slideLayouts/slideLayout12.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17.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74.png"/><Relationship Id="rId7" Type="http://schemas.openxmlformats.org/officeDocument/2006/relationships/diagramQuickStyle" Target="../diagrams/quickStyle1.xml"/><Relationship Id="rId2" Type="http://schemas.openxmlformats.org/officeDocument/2006/relationships/notesSlide" Target="../notesSlides/notesSlide11.xml"/><Relationship Id="rId1" Type="http://schemas.openxmlformats.org/officeDocument/2006/relationships/slideLayout" Target="../slideLayouts/slideLayout14.xml"/><Relationship Id="rId6" Type="http://schemas.openxmlformats.org/officeDocument/2006/relationships/diagramLayout" Target="../diagrams/layout1.xml"/><Relationship Id="rId11" Type="http://schemas.openxmlformats.org/officeDocument/2006/relationships/image" Target="../media/image77.png"/><Relationship Id="rId5" Type="http://schemas.openxmlformats.org/officeDocument/2006/relationships/diagramData" Target="../diagrams/data1.xml"/><Relationship Id="rId10" Type="http://schemas.openxmlformats.org/officeDocument/2006/relationships/image" Target="../media/image76.png"/><Relationship Id="rId4" Type="http://schemas.openxmlformats.org/officeDocument/2006/relationships/image" Target="../media/image75.png"/><Relationship Id="rId9" Type="http://schemas.microsoft.com/office/2007/relationships/diagramDrawing" Target="../diagrams/drawing1.xml"/></Relationships>
</file>

<file path=ppt/slides/_rels/slide18.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78.png"/><Relationship Id="rId7" Type="http://schemas.openxmlformats.org/officeDocument/2006/relationships/diagramColors" Target="../diagrams/colors2.xml"/><Relationship Id="rId2" Type="http://schemas.openxmlformats.org/officeDocument/2006/relationships/notesSlide" Target="../notesSlides/notesSlide12.xml"/><Relationship Id="rId1" Type="http://schemas.openxmlformats.org/officeDocument/2006/relationships/slideLayout" Target="../slideLayouts/slideLayout14.xml"/><Relationship Id="rId6" Type="http://schemas.openxmlformats.org/officeDocument/2006/relationships/diagramQuickStyle" Target="../diagrams/quickStyle2.xml"/><Relationship Id="rId11" Type="http://schemas.openxmlformats.org/officeDocument/2006/relationships/image" Target="../media/image81.png"/><Relationship Id="rId5" Type="http://schemas.openxmlformats.org/officeDocument/2006/relationships/diagramLayout" Target="../diagrams/layout2.xml"/><Relationship Id="rId10" Type="http://schemas.openxmlformats.org/officeDocument/2006/relationships/image" Target="../media/image80.png"/><Relationship Id="rId4" Type="http://schemas.openxmlformats.org/officeDocument/2006/relationships/diagramData" Target="../diagrams/data2.xml"/><Relationship Id="rId9" Type="http://schemas.openxmlformats.org/officeDocument/2006/relationships/image" Target="../media/image79.png"/></Relationships>
</file>

<file path=ppt/slides/_rels/slide19.xml.rels><?xml version="1.0" encoding="UTF-8" standalone="yes"?>
<Relationships xmlns="http://schemas.openxmlformats.org/package/2006/relationships"><Relationship Id="rId3" Type="http://schemas.openxmlformats.org/officeDocument/2006/relationships/image" Target="../media/image83.emf"/><Relationship Id="rId2" Type="http://schemas.openxmlformats.org/officeDocument/2006/relationships/image" Target="../media/image82.emf"/><Relationship Id="rId1" Type="http://schemas.openxmlformats.org/officeDocument/2006/relationships/slideLayout" Target="../slideLayouts/slideLayout1.xml"/><Relationship Id="rId5" Type="http://schemas.openxmlformats.org/officeDocument/2006/relationships/image" Target="../media/image85.emf"/><Relationship Id="rId4" Type="http://schemas.openxmlformats.org/officeDocument/2006/relationships/image" Target="../media/image84.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image" Target="../media/image87.png"/><Relationship Id="rId7" Type="http://schemas.openxmlformats.org/officeDocument/2006/relationships/image" Target="../media/image66.png"/><Relationship Id="rId2" Type="http://schemas.openxmlformats.org/officeDocument/2006/relationships/image" Target="../media/image86.png"/><Relationship Id="rId1" Type="http://schemas.openxmlformats.org/officeDocument/2006/relationships/slideLayout" Target="../slideLayouts/slideLayout6.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88.png"/></Relationships>
</file>

<file path=ppt/slides/_rels/slide21.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image" Target="../media/image90.png"/><Relationship Id="rId7" Type="http://schemas.openxmlformats.org/officeDocument/2006/relationships/image" Target="../media/image94.png"/><Relationship Id="rId2" Type="http://schemas.openxmlformats.org/officeDocument/2006/relationships/notesSlide" Target="../notesSlides/notesSlide13.xml"/><Relationship Id="rId1" Type="http://schemas.openxmlformats.org/officeDocument/2006/relationships/slideLayout" Target="../slideLayouts/slideLayout13.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91.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7.xml"/><Relationship Id="rId1" Type="http://schemas.openxmlformats.org/officeDocument/2006/relationships/slideLayout" Target="../slideLayouts/slideLayout14.xml"/><Relationship Id="rId6" Type="http://schemas.openxmlformats.org/officeDocument/2006/relationships/diagramColors" Target="../diagrams/colors3.xml"/><Relationship Id="rId5" Type="http://schemas.openxmlformats.org/officeDocument/2006/relationships/diagramQuickStyle" Target="../diagrams/quickStyle3.xml"/><Relationship Id="rId10" Type="http://schemas.openxmlformats.org/officeDocument/2006/relationships/image" Target="../media/image98.png"/><Relationship Id="rId4" Type="http://schemas.openxmlformats.org/officeDocument/2006/relationships/diagramLayout" Target="../diagrams/layout3.xml"/><Relationship Id="rId9" Type="http://schemas.openxmlformats.org/officeDocument/2006/relationships/image" Target="../media/image97.png"/></Relationships>
</file>

<file path=ppt/slides/_rels/slide26.xml.rels><?xml version="1.0" encoding="UTF-8" standalone="yes"?>
<Relationships xmlns="http://schemas.openxmlformats.org/package/2006/relationships"><Relationship Id="rId8" Type="http://schemas.openxmlformats.org/officeDocument/2006/relationships/image" Target="../media/image99.pn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8.xml"/><Relationship Id="rId1" Type="http://schemas.openxmlformats.org/officeDocument/2006/relationships/slideLayout" Target="../slideLayouts/slideLayout14.xml"/><Relationship Id="rId6" Type="http://schemas.openxmlformats.org/officeDocument/2006/relationships/diagramColors" Target="../diagrams/colors4.xml"/><Relationship Id="rId5" Type="http://schemas.openxmlformats.org/officeDocument/2006/relationships/diagramQuickStyle" Target="../diagrams/quickStyle4.xml"/><Relationship Id="rId10" Type="http://schemas.openxmlformats.org/officeDocument/2006/relationships/image" Target="../media/image101.png"/><Relationship Id="rId4" Type="http://schemas.openxmlformats.org/officeDocument/2006/relationships/diagramLayout" Target="../diagrams/layout4.xml"/><Relationship Id="rId9" Type="http://schemas.openxmlformats.org/officeDocument/2006/relationships/image" Target="../media/image100.png"/></Relationships>
</file>

<file path=ppt/slides/_rels/slide27.xml.rels><?xml version="1.0" encoding="UTF-8" standalone="yes"?>
<Relationships xmlns="http://schemas.openxmlformats.org/package/2006/relationships"><Relationship Id="rId8" Type="http://schemas.openxmlformats.org/officeDocument/2006/relationships/image" Target="../media/image102.png"/><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9.xml"/><Relationship Id="rId1" Type="http://schemas.openxmlformats.org/officeDocument/2006/relationships/slideLayout" Target="../slideLayouts/slideLayout14.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 Id="rId9" Type="http://schemas.openxmlformats.org/officeDocument/2006/relationships/image" Target="../media/image103.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3.png"/><Relationship Id="rId5" Type="http://schemas.microsoft.com/office/2007/relationships/hdphoto" Target="../media/hdphoto1.wdp"/><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openxmlformats.org/officeDocument/2006/relationships/chart" Target="../charts/chart2.xml"/></Relationships>
</file>

<file path=ppt/slides/_rels/slide6.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image" Target="../media/image8.emf"/><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s>
</file>

<file path=ppt/slides/_rels/slide7.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png"/><Relationship Id="rId3" Type="http://schemas.openxmlformats.org/officeDocument/2006/relationships/image" Target="../media/image13.png"/><Relationship Id="rId7" Type="http://schemas.openxmlformats.org/officeDocument/2006/relationships/image" Target="../media/image17.png"/><Relationship Id="rId12"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14.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 Id="rId14" Type="http://schemas.openxmlformats.org/officeDocument/2006/relationships/image" Target="../media/image24.png"/></Relationships>
</file>

<file path=ppt/slides/_rels/slide8.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5.png"/><Relationship Id="rId18" Type="http://schemas.openxmlformats.org/officeDocument/2006/relationships/image" Target="../media/image40.png"/><Relationship Id="rId3" Type="http://schemas.openxmlformats.org/officeDocument/2006/relationships/image" Target="../media/image25.png"/><Relationship Id="rId21" Type="http://schemas.openxmlformats.org/officeDocument/2006/relationships/image" Target="../media/image42.png"/><Relationship Id="rId7" Type="http://schemas.openxmlformats.org/officeDocument/2006/relationships/image" Target="../media/image29.png"/><Relationship Id="rId12" Type="http://schemas.openxmlformats.org/officeDocument/2006/relationships/image" Target="../media/image34.png"/><Relationship Id="rId17" Type="http://schemas.openxmlformats.org/officeDocument/2006/relationships/image" Target="../media/image39.png"/><Relationship Id="rId2" Type="http://schemas.openxmlformats.org/officeDocument/2006/relationships/notesSlide" Target="../notesSlides/notesSlide7.xml"/><Relationship Id="rId16" Type="http://schemas.openxmlformats.org/officeDocument/2006/relationships/image" Target="../media/image38.png"/><Relationship Id="rId20" Type="http://schemas.openxmlformats.org/officeDocument/2006/relationships/image" Target="../media/image41.png"/><Relationship Id="rId1" Type="http://schemas.openxmlformats.org/officeDocument/2006/relationships/slideLayout" Target="../slideLayouts/slideLayout14.xml"/><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png"/><Relationship Id="rId15" Type="http://schemas.openxmlformats.org/officeDocument/2006/relationships/image" Target="../media/image37.png"/><Relationship Id="rId10" Type="http://schemas.openxmlformats.org/officeDocument/2006/relationships/image" Target="../media/image32.png"/><Relationship Id="rId19" Type="http://schemas.openxmlformats.org/officeDocument/2006/relationships/image" Target="../media/image14.png"/><Relationship Id="rId4" Type="http://schemas.openxmlformats.org/officeDocument/2006/relationships/image" Target="../media/image26.png"/><Relationship Id="rId9" Type="http://schemas.openxmlformats.org/officeDocument/2006/relationships/image" Target="../media/image31.png"/><Relationship Id="rId14" Type="http://schemas.openxmlformats.org/officeDocument/2006/relationships/image" Target="../media/image36.png"/><Relationship Id="rId22" Type="http://schemas.openxmlformats.org/officeDocument/2006/relationships/image" Target="../media/image43.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4.xml"/><Relationship Id="rId7" Type="http://schemas.openxmlformats.org/officeDocument/2006/relationships/chart" Target="../charts/chart4.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44.png"/><Relationship Id="rId5" Type="http://schemas.openxmlformats.org/officeDocument/2006/relationships/chart" Target="../charts/chart3.xml"/><Relationship Id="rId4"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100000">
              <a:schemeClr val="bg1"/>
            </a:gs>
            <a:gs pos="0">
              <a:schemeClr val="accent1">
                <a:lumMod val="45000"/>
                <a:lumOff val="55000"/>
              </a:schemeClr>
            </a:gs>
            <a:gs pos="7088">
              <a:schemeClr val="accent5"/>
            </a:gs>
            <a:gs pos="8000">
              <a:schemeClr val="bg1"/>
            </a:gs>
            <a:gs pos="0">
              <a:schemeClr val="accent5"/>
            </a:gs>
          </a:gsLst>
          <a:lin ang="5400000" scaled="1"/>
          <a:tileRect/>
        </a:gradFill>
        <a:effectLst/>
      </p:bgPr>
    </p:bg>
    <p:spTree>
      <p:nvGrpSpPr>
        <p:cNvPr id="1" name=""/>
        <p:cNvGrpSpPr/>
        <p:nvPr/>
      </p:nvGrpSpPr>
      <p:grpSpPr>
        <a:xfrm>
          <a:off x="0" y="0"/>
          <a:ext cx="0" cy="0"/>
          <a:chOff x="0" y="0"/>
          <a:chExt cx="0" cy="0"/>
        </a:xfrm>
      </p:grpSpPr>
      <p:sp>
        <p:nvSpPr>
          <p:cNvPr id="9218" name="Google Shape;254;p28"/>
          <p:cNvSpPr>
            <a:spLocks noGrp="1" noChangeArrowheads="1"/>
          </p:cNvSpPr>
          <p:nvPr>
            <p:ph type="ctrTitle"/>
          </p:nvPr>
        </p:nvSpPr>
        <p:spPr>
          <a:xfrm>
            <a:off x="4424362" y="464457"/>
            <a:ext cx="4284662" cy="1805214"/>
          </a:xfrm>
        </p:spPr>
        <p:txBody>
          <a:bodyPr/>
          <a:lstStyle/>
          <a:p>
            <a:pPr>
              <a:buClr>
                <a:srgbClr val="5F6368"/>
              </a:buClr>
              <a:buFont typeface="Righteous"/>
              <a:buNone/>
            </a:pPr>
            <a:r>
              <a:rPr lang="en-US" altLang="en-US" sz="3200" b="1" dirty="0">
                <a:solidFill>
                  <a:srgbClr val="5F6368"/>
                </a:solidFill>
                <a:latin typeface="Righteous"/>
                <a:ea typeface="Righteous"/>
                <a:cs typeface="Righteous"/>
                <a:sym typeface="Righteous"/>
              </a:rPr>
              <a:t>Induction Motor - Test Time Minimization using Data Analysis and Predictive Modelling</a:t>
            </a:r>
          </a:p>
        </p:txBody>
      </p:sp>
      <p:sp>
        <p:nvSpPr>
          <p:cNvPr id="9219" name="Google Shape;255;p28"/>
          <p:cNvSpPr>
            <a:spLocks noGrp="1" noChangeArrowheads="1"/>
          </p:cNvSpPr>
          <p:nvPr>
            <p:ph type="subTitle" idx="1"/>
          </p:nvPr>
        </p:nvSpPr>
        <p:spPr bwMode="auto">
          <a:xfrm>
            <a:off x="756598" y="4614591"/>
            <a:ext cx="2581275" cy="377825"/>
          </a:xfrm>
        </p:spPr>
        <p:txBody>
          <a:bodyPr wrap="square" numCol="1" anchor="t" anchorCtr="0" compatLnSpc="1">
            <a:prstTxWarp prst="textNoShape">
              <a:avLst/>
            </a:prstTxWarp>
          </a:bodyPr>
          <a:lstStyle/>
          <a:p>
            <a:pPr>
              <a:spcBef>
                <a:spcPct val="0"/>
              </a:spcBef>
              <a:buClr>
                <a:srgbClr val="5F6368"/>
              </a:buClr>
              <a:buFont typeface="Advent Pro Medium"/>
              <a:buNone/>
            </a:pPr>
            <a:r>
              <a:rPr lang="en-US" altLang="en-US" sz="1600" b="1" dirty="0">
                <a:solidFill>
                  <a:srgbClr val="5F6368"/>
                </a:solidFill>
                <a:latin typeface="Arial" panose="020B0604020202020204" pitchFamily="34" charset="0"/>
                <a:ea typeface="Advent Pro Medium"/>
                <a:cs typeface="Arial" panose="020B0604020202020204" pitchFamily="34" charset="0"/>
                <a:sym typeface="Advent Pro Medium"/>
              </a:rPr>
              <a:t>APDS05</a:t>
            </a:r>
            <a:r>
              <a:rPr lang="en-US" altLang="en-US" sz="1600" b="1" dirty="0">
                <a:solidFill>
                  <a:srgbClr val="5F6368"/>
                </a:solidFill>
                <a:latin typeface="Advent Pro Medium"/>
                <a:ea typeface="Advent Pro Medium"/>
                <a:cs typeface="Arial" panose="020B0604020202020204" pitchFamily="34" charset="0"/>
                <a:sym typeface="Advent Pro Medium"/>
              </a:rPr>
              <a:t> – Group No 1</a:t>
            </a:r>
          </a:p>
        </p:txBody>
      </p:sp>
      <p:graphicFrame>
        <p:nvGraphicFramePr>
          <p:cNvPr id="6" name="Table 5"/>
          <p:cNvGraphicFramePr>
            <a:graphicFrameLocks noGrp="1"/>
          </p:cNvGraphicFramePr>
          <p:nvPr>
            <p:extLst>
              <p:ext uri="{D42A27DB-BD31-4B8C-83A1-F6EECF244321}">
                <p14:modId xmlns:p14="http://schemas.microsoft.com/office/powerpoint/2010/main" val="3599196109"/>
              </p:ext>
            </p:extLst>
          </p:nvPr>
        </p:nvGraphicFramePr>
        <p:xfrm>
          <a:off x="4496934" y="2873830"/>
          <a:ext cx="4284662" cy="1949453"/>
        </p:xfrm>
        <a:graphic>
          <a:graphicData uri="http://schemas.openxmlformats.org/drawingml/2006/table">
            <a:tbl>
              <a:tblPr>
                <a:tableStyleId>{5C22544A-7EE6-4342-B048-85BDC9FD1C3A}</a:tableStyleId>
              </a:tblPr>
              <a:tblGrid>
                <a:gridCol w="1308761">
                  <a:extLst>
                    <a:ext uri="{9D8B030D-6E8A-4147-A177-3AD203B41FA5}">
                      <a16:colId xmlns:a16="http://schemas.microsoft.com/office/drawing/2014/main" val="20000"/>
                    </a:ext>
                  </a:extLst>
                </a:gridCol>
                <a:gridCol w="1405247">
                  <a:extLst>
                    <a:ext uri="{9D8B030D-6E8A-4147-A177-3AD203B41FA5}">
                      <a16:colId xmlns:a16="http://schemas.microsoft.com/office/drawing/2014/main" val="20001"/>
                    </a:ext>
                  </a:extLst>
                </a:gridCol>
                <a:gridCol w="1570654">
                  <a:extLst>
                    <a:ext uri="{9D8B030D-6E8A-4147-A177-3AD203B41FA5}">
                      <a16:colId xmlns:a16="http://schemas.microsoft.com/office/drawing/2014/main" val="20002"/>
                    </a:ext>
                  </a:extLst>
                </a:gridCol>
              </a:tblGrid>
              <a:tr h="186238">
                <a:tc>
                  <a:txBody>
                    <a:bodyPr/>
                    <a:lstStyle/>
                    <a:p>
                      <a:pPr algn="ctr" fontAlgn="b"/>
                      <a:r>
                        <a:rPr lang="en-IN" sz="800" b="1" u="none" strike="noStrike" dirty="0">
                          <a:effectLst/>
                          <a:latin typeface="Arial" panose="020B0604020202020204" pitchFamily="34" charset="0"/>
                          <a:cs typeface="Arial" panose="020B0604020202020204" pitchFamily="34" charset="0"/>
                        </a:rPr>
                        <a:t>Name</a:t>
                      </a:r>
                      <a:endParaRPr lang="en-IN" sz="800" b="1" i="0" u="none" strike="noStrike" dirty="0">
                        <a:solidFill>
                          <a:srgbClr val="FFFFFF"/>
                        </a:solidFill>
                        <a:effectLst/>
                        <a:latin typeface="Arial" panose="020B0604020202020204" pitchFamily="34" charset="0"/>
                        <a:cs typeface="Arial" panose="020B0604020202020204" pitchFamily="34" charset="0"/>
                      </a:endParaRPr>
                    </a:p>
                  </a:txBody>
                  <a:tcPr marL="9524" marR="9524" marT="9520" marB="0" anchor="b">
                    <a:solidFill>
                      <a:schemeClr val="accent6">
                        <a:lumMod val="40000"/>
                        <a:lumOff val="60000"/>
                      </a:schemeClr>
                    </a:solidFill>
                  </a:tcPr>
                </a:tc>
                <a:tc>
                  <a:txBody>
                    <a:bodyPr/>
                    <a:lstStyle/>
                    <a:p>
                      <a:pPr algn="ctr" fontAlgn="b"/>
                      <a:r>
                        <a:rPr lang="en-IN" sz="800" b="1" u="none" strike="noStrike" dirty="0">
                          <a:effectLst/>
                          <a:latin typeface="Arial" panose="020B0604020202020204" pitchFamily="34" charset="0"/>
                          <a:cs typeface="Arial" panose="020B0604020202020204" pitchFamily="34" charset="0"/>
                        </a:rPr>
                        <a:t>Registration No.</a:t>
                      </a:r>
                      <a:endParaRPr lang="en-IN" sz="800" b="1" i="0" u="none" strike="noStrike" dirty="0">
                        <a:solidFill>
                          <a:srgbClr val="FFFFFF"/>
                        </a:solidFill>
                        <a:effectLst/>
                        <a:latin typeface="Arial" panose="020B0604020202020204" pitchFamily="34" charset="0"/>
                        <a:cs typeface="Arial" panose="020B0604020202020204" pitchFamily="34" charset="0"/>
                      </a:endParaRPr>
                    </a:p>
                  </a:txBody>
                  <a:tcPr marL="9524" marR="9524" marT="9520" marB="0" anchor="b">
                    <a:solidFill>
                      <a:schemeClr val="accent6">
                        <a:lumMod val="40000"/>
                        <a:lumOff val="60000"/>
                      </a:schemeClr>
                    </a:solidFill>
                  </a:tcPr>
                </a:tc>
                <a:tc>
                  <a:txBody>
                    <a:bodyPr/>
                    <a:lstStyle/>
                    <a:p>
                      <a:pPr algn="ctr" fontAlgn="b"/>
                      <a:r>
                        <a:rPr lang="en-IN" sz="800" b="1" u="none" strike="noStrike" dirty="0">
                          <a:effectLst/>
                          <a:latin typeface="Arial" panose="020B0604020202020204" pitchFamily="34" charset="0"/>
                          <a:cs typeface="Arial" panose="020B0604020202020204" pitchFamily="34" charset="0"/>
                        </a:rPr>
                        <a:t>Email ID</a:t>
                      </a:r>
                      <a:endParaRPr lang="en-IN" sz="800" b="1" i="0" u="none" strike="noStrike" dirty="0">
                        <a:solidFill>
                          <a:srgbClr val="FFFFFF"/>
                        </a:solidFill>
                        <a:effectLst/>
                        <a:latin typeface="Arial" panose="020B0604020202020204" pitchFamily="34" charset="0"/>
                        <a:cs typeface="Arial" panose="020B0604020202020204" pitchFamily="34" charset="0"/>
                      </a:endParaRPr>
                    </a:p>
                  </a:txBody>
                  <a:tcPr marL="9524" marR="9524" marT="9520" marB="0" anchor="b">
                    <a:solidFill>
                      <a:schemeClr val="accent6">
                        <a:lumMod val="40000"/>
                        <a:lumOff val="60000"/>
                      </a:schemeClr>
                    </a:solidFill>
                  </a:tcPr>
                </a:tc>
                <a:extLst>
                  <a:ext uri="{0D108BD9-81ED-4DB2-BD59-A6C34878D82A}">
                    <a16:rowId xmlns:a16="http://schemas.microsoft.com/office/drawing/2014/main" val="10000"/>
                  </a:ext>
                </a:extLst>
              </a:tr>
              <a:tr h="199313">
                <a:tc>
                  <a:txBody>
                    <a:bodyPr/>
                    <a:lstStyle/>
                    <a:p>
                      <a:pPr algn="l" fontAlgn="b"/>
                      <a:r>
                        <a:rPr lang="en-IN" sz="800" u="none" strike="noStrike" dirty="0" err="1">
                          <a:effectLst/>
                          <a:latin typeface="Arial" panose="020B0604020202020204" pitchFamily="34" charset="0"/>
                          <a:cs typeface="Arial" panose="020B0604020202020204" pitchFamily="34" charset="0"/>
                        </a:rPr>
                        <a:t>Nildeep</a:t>
                      </a:r>
                      <a:r>
                        <a:rPr lang="en-IN" sz="800" u="none" strike="noStrike" dirty="0">
                          <a:effectLst/>
                          <a:latin typeface="Arial" panose="020B0604020202020204" pitchFamily="34" charset="0"/>
                          <a:cs typeface="Arial" panose="020B0604020202020204" pitchFamily="34" charset="0"/>
                        </a:rPr>
                        <a:t> Mukherjee</a:t>
                      </a:r>
                      <a:endParaRPr lang="en-IN" sz="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0" marB="0" anchor="b">
                    <a:noFill/>
                  </a:tcPr>
                </a:tc>
                <a:tc>
                  <a:txBody>
                    <a:bodyPr/>
                    <a:lstStyle/>
                    <a:p>
                      <a:pPr algn="l" fontAlgn="b"/>
                      <a:r>
                        <a:rPr lang="en-IN" sz="800" u="none" strike="noStrike" dirty="0">
                          <a:effectLst/>
                          <a:latin typeface="Arial" panose="020B0604020202020204" pitchFamily="34" charset="0"/>
                          <a:cs typeface="Arial" panose="020B0604020202020204" pitchFamily="34" charset="0"/>
                        </a:rPr>
                        <a:t>IIMCAPDS5/VCNOW/000129</a:t>
                      </a:r>
                      <a:endParaRPr lang="en-IN" sz="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0" marB="0" anchor="b">
                    <a:noFill/>
                  </a:tcPr>
                </a:tc>
                <a:tc>
                  <a:txBody>
                    <a:bodyPr/>
                    <a:lstStyle/>
                    <a:p>
                      <a:pPr algn="l" fontAlgn="b"/>
                      <a:r>
                        <a:rPr lang="en-IN" sz="800" u="sng" strike="noStrike" dirty="0">
                          <a:effectLst/>
                          <a:latin typeface="Arial" panose="020B0604020202020204" pitchFamily="34" charset="0"/>
                          <a:cs typeface="Arial" panose="020B0604020202020204" pitchFamily="34" charset="0"/>
                          <a:hlinkClick r:id="rId3"/>
                        </a:rPr>
                        <a:t>nildeep@gmail.com</a:t>
                      </a:r>
                      <a:endParaRPr lang="en-IN" sz="800" b="0" i="0" u="sng" strike="noStrike" dirty="0">
                        <a:solidFill>
                          <a:srgbClr val="0563C1"/>
                        </a:solidFill>
                        <a:effectLst/>
                        <a:latin typeface="Arial" panose="020B0604020202020204" pitchFamily="34" charset="0"/>
                        <a:cs typeface="Arial" panose="020B0604020202020204" pitchFamily="34" charset="0"/>
                      </a:endParaRPr>
                    </a:p>
                  </a:txBody>
                  <a:tcPr marL="9524" marR="9524" marT="9520" marB="0" anchor="b">
                    <a:noFill/>
                  </a:tcPr>
                </a:tc>
                <a:extLst>
                  <a:ext uri="{0D108BD9-81ED-4DB2-BD59-A6C34878D82A}">
                    <a16:rowId xmlns:a16="http://schemas.microsoft.com/office/drawing/2014/main" val="10001"/>
                  </a:ext>
                </a:extLst>
              </a:tr>
              <a:tr h="199313">
                <a:tc>
                  <a:txBody>
                    <a:bodyPr/>
                    <a:lstStyle/>
                    <a:p>
                      <a:pPr algn="l" fontAlgn="b"/>
                      <a:r>
                        <a:rPr lang="en-IN" sz="800" u="none" strike="noStrike" dirty="0">
                          <a:effectLst/>
                          <a:latin typeface="Arial" panose="020B0604020202020204" pitchFamily="34" charset="0"/>
                          <a:cs typeface="Arial" panose="020B0604020202020204" pitchFamily="34" charset="0"/>
                        </a:rPr>
                        <a:t>Aman Verma</a:t>
                      </a:r>
                      <a:endParaRPr lang="en-IN" sz="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0" marB="0" anchor="b">
                    <a:noFill/>
                  </a:tcPr>
                </a:tc>
                <a:tc>
                  <a:txBody>
                    <a:bodyPr/>
                    <a:lstStyle/>
                    <a:p>
                      <a:pPr algn="l" fontAlgn="b"/>
                      <a:r>
                        <a:rPr lang="en-IN" sz="800" u="none" strike="noStrike" dirty="0">
                          <a:effectLst/>
                          <a:latin typeface="Arial" panose="020B0604020202020204" pitchFamily="34" charset="0"/>
                          <a:cs typeface="Arial" panose="020B0604020202020204" pitchFamily="34" charset="0"/>
                        </a:rPr>
                        <a:t>IIMCAPDS5/VCNOW/000263</a:t>
                      </a:r>
                      <a:endParaRPr lang="en-IN" sz="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0" marB="0" anchor="b">
                    <a:noFill/>
                  </a:tcPr>
                </a:tc>
                <a:tc>
                  <a:txBody>
                    <a:bodyPr/>
                    <a:lstStyle/>
                    <a:p>
                      <a:pPr algn="l" fontAlgn="b"/>
                      <a:r>
                        <a:rPr lang="en-IN" sz="800" u="sng" strike="noStrike" dirty="0">
                          <a:effectLst/>
                          <a:latin typeface="Arial" panose="020B0604020202020204" pitchFamily="34" charset="0"/>
                          <a:cs typeface="Arial" panose="020B0604020202020204" pitchFamily="34" charset="0"/>
                          <a:hlinkClick r:id="rId4"/>
                        </a:rPr>
                        <a:t>amannov1992@gmail.com</a:t>
                      </a:r>
                      <a:endParaRPr lang="en-IN" sz="800" b="0" i="0" u="sng" strike="noStrike" dirty="0">
                        <a:solidFill>
                          <a:srgbClr val="0563C1"/>
                        </a:solidFill>
                        <a:effectLst/>
                        <a:latin typeface="Arial" panose="020B0604020202020204" pitchFamily="34" charset="0"/>
                        <a:cs typeface="Arial" panose="020B0604020202020204" pitchFamily="34" charset="0"/>
                      </a:endParaRPr>
                    </a:p>
                  </a:txBody>
                  <a:tcPr marL="9524" marR="9524" marT="9520" marB="0" anchor="b">
                    <a:noFill/>
                  </a:tcPr>
                </a:tc>
                <a:extLst>
                  <a:ext uri="{0D108BD9-81ED-4DB2-BD59-A6C34878D82A}">
                    <a16:rowId xmlns:a16="http://schemas.microsoft.com/office/drawing/2014/main" val="10002"/>
                  </a:ext>
                </a:extLst>
              </a:tr>
              <a:tr h="199313">
                <a:tc>
                  <a:txBody>
                    <a:bodyPr/>
                    <a:lstStyle/>
                    <a:p>
                      <a:pPr algn="l" fontAlgn="b"/>
                      <a:r>
                        <a:rPr lang="en-IN" sz="800" u="none" strike="noStrike">
                          <a:effectLst/>
                          <a:latin typeface="Arial" panose="020B0604020202020204" pitchFamily="34" charset="0"/>
                          <a:cs typeface="Arial" panose="020B0604020202020204" pitchFamily="34" charset="0"/>
                        </a:rPr>
                        <a:t>Savio Rego</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9524" marR="9524" marT="9520" marB="0" anchor="b">
                    <a:noFill/>
                  </a:tcPr>
                </a:tc>
                <a:tc>
                  <a:txBody>
                    <a:bodyPr/>
                    <a:lstStyle/>
                    <a:p>
                      <a:pPr algn="l" fontAlgn="b"/>
                      <a:r>
                        <a:rPr lang="en-IN" sz="800" u="none" strike="noStrike" dirty="0">
                          <a:effectLst/>
                          <a:latin typeface="Arial" panose="020B0604020202020204" pitchFamily="34" charset="0"/>
                          <a:cs typeface="Arial" panose="020B0604020202020204" pitchFamily="34" charset="0"/>
                        </a:rPr>
                        <a:t>IIMCAPDS5/VCNOW/000127</a:t>
                      </a:r>
                      <a:endParaRPr lang="en-IN" sz="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0" marB="0" anchor="b">
                    <a:noFill/>
                  </a:tcPr>
                </a:tc>
                <a:tc>
                  <a:txBody>
                    <a:bodyPr/>
                    <a:lstStyle/>
                    <a:p>
                      <a:pPr algn="l" fontAlgn="b"/>
                      <a:r>
                        <a:rPr lang="en-IN" sz="800" u="sng" strike="noStrike" dirty="0">
                          <a:effectLst/>
                          <a:latin typeface="Arial" panose="020B0604020202020204" pitchFamily="34" charset="0"/>
                          <a:cs typeface="Arial" panose="020B0604020202020204" pitchFamily="34" charset="0"/>
                          <a:hlinkClick r:id="rId5"/>
                        </a:rPr>
                        <a:t>saviodorego@gmail.com</a:t>
                      </a:r>
                      <a:endParaRPr lang="en-IN" sz="800" b="0" i="0" u="sng" strike="noStrike" dirty="0">
                        <a:solidFill>
                          <a:srgbClr val="0563C1"/>
                        </a:solidFill>
                        <a:effectLst/>
                        <a:latin typeface="Arial" panose="020B0604020202020204" pitchFamily="34" charset="0"/>
                        <a:cs typeface="Arial" panose="020B0604020202020204" pitchFamily="34" charset="0"/>
                      </a:endParaRPr>
                    </a:p>
                  </a:txBody>
                  <a:tcPr marL="9524" marR="9524" marT="9520" marB="0" anchor="b">
                    <a:noFill/>
                  </a:tcPr>
                </a:tc>
                <a:extLst>
                  <a:ext uri="{0D108BD9-81ED-4DB2-BD59-A6C34878D82A}">
                    <a16:rowId xmlns:a16="http://schemas.microsoft.com/office/drawing/2014/main" val="10003"/>
                  </a:ext>
                </a:extLst>
              </a:tr>
              <a:tr h="199313">
                <a:tc>
                  <a:txBody>
                    <a:bodyPr/>
                    <a:lstStyle/>
                    <a:p>
                      <a:pPr algn="l" fontAlgn="b"/>
                      <a:r>
                        <a:rPr lang="en-IN" sz="800" u="none" strike="noStrike" dirty="0" err="1">
                          <a:effectLst/>
                          <a:latin typeface="Arial" panose="020B0604020202020204" pitchFamily="34" charset="0"/>
                          <a:cs typeface="Arial" panose="020B0604020202020204" pitchFamily="34" charset="0"/>
                        </a:rPr>
                        <a:t>Nilanjana</a:t>
                      </a:r>
                      <a:r>
                        <a:rPr lang="en-IN" sz="800" u="none" strike="noStrike" dirty="0">
                          <a:effectLst/>
                          <a:latin typeface="Arial" panose="020B0604020202020204" pitchFamily="34" charset="0"/>
                          <a:cs typeface="Arial" panose="020B0604020202020204" pitchFamily="34" charset="0"/>
                        </a:rPr>
                        <a:t> </a:t>
                      </a:r>
                      <a:r>
                        <a:rPr lang="en-IN" sz="800" u="none" strike="noStrike" dirty="0" err="1">
                          <a:effectLst/>
                          <a:latin typeface="Arial" panose="020B0604020202020204" pitchFamily="34" charset="0"/>
                          <a:cs typeface="Arial" panose="020B0604020202020204" pitchFamily="34" charset="0"/>
                        </a:rPr>
                        <a:t>Kalita</a:t>
                      </a:r>
                      <a:endParaRPr lang="en-IN" sz="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0" marB="0" anchor="b">
                    <a:noFill/>
                  </a:tcPr>
                </a:tc>
                <a:tc>
                  <a:txBody>
                    <a:bodyPr/>
                    <a:lstStyle/>
                    <a:p>
                      <a:pPr algn="l" fontAlgn="b"/>
                      <a:r>
                        <a:rPr lang="en-IN" sz="800" u="none" strike="noStrike" dirty="0">
                          <a:effectLst/>
                          <a:latin typeface="Arial" panose="020B0604020202020204" pitchFamily="34" charset="0"/>
                          <a:cs typeface="Arial" panose="020B0604020202020204" pitchFamily="34" charset="0"/>
                        </a:rPr>
                        <a:t>IIMCAPDS5/VCNOW/000063</a:t>
                      </a:r>
                      <a:endParaRPr lang="en-IN" sz="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0" marB="0" anchor="b">
                    <a:noFill/>
                  </a:tcPr>
                </a:tc>
                <a:tc>
                  <a:txBody>
                    <a:bodyPr/>
                    <a:lstStyle/>
                    <a:p>
                      <a:pPr algn="l" fontAlgn="b"/>
                      <a:r>
                        <a:rPr lang="en-IN" sz="800" u="sng" strike="noStrike" dirty="0">
                          <a:effectLst/>
                          <a:latin typeface="Arial" panose="020B0604020202020204" pitchFamily="34" charset="0"/>
                          <a:cs typeface="Arial" panose="020B0604020202020204" pitchFamily="34" charset="0"/>
                          <a:hlinkClick r:id="rId6"/>
                        </a:rPr>
                        <a:t>kalitanilanjana@gmail.com</a:t>
                      </a:r>
                      <a:endParaRPr lang="en-IN" sz="800" b="0" i="0" u="sng" strike="noStrike" dirty="0">
                        <a:solidFill>
                          <a:srgbClr val="0563C1"/>
                        </a:solidFill>
                        <a:effectLst/>
                        <a:latin typeface="Arial" panose="020B0604020202020204" pitchFamily="34" charset="0"/>
                        <a:cs typeface="Arial" panose="020B0604020202020204" pitchFamily="34" charset="0"/>
                      </a:endParaRPr>
                    </a:p>
                  </a:txBody>
                  <a:tcPr marL="9524" marR="9524" marT="9520" marB="0" anchor="b">
                    <a:noFill/>
                  </a:tcPr>
                </a:tc>
                <a:extLst>
                  <a:ext uri="{0D108BD9-81ED-4DB2-BD59-A6C34878D82A}">
                    <a16:rowId xmlns:a16="http://schemas.microsoft.com/office/drawing/2014/main" val="10004"/>
                  </a:ext>
                </a:extLst>
              </a:tr>
              <a:tr h="199313">
                <a:tc>
                  <a:txBody>
                    <a:bodyPr/>
                    <a:lstStyle/>
                    <a:p>
                      <a:pPr algn="l" fontAlgn="b"/>
                      <a:r>
                        <a:rPr lang="en-IN" sz="800" u="none" strike="noStrike">
                          <a:effectLst/>
                          <a:latin typeface="Arial" panose="020B0604020202020204" pitchFamily="34" charset="0"/>
                          <a:cs typeface="Arial" panose="020B0604020202020204" pitchFamily="34" charset="0"/>
                        </a:rPr>
                        <a:t>Ashwini Agarwal</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9524" marR="9524" marT="9520" marB="0" anchor="b">
                    <a:noFill/>
                  </a:tcPr>
                </a:tc>
                <a:tc>
                  <a:txBody>
                    <a:bodyPr/>
                    <a:lstStyle/>
                    <a:p>
                      <a:pPr algn="l" fontAlgn="b"/>
                      <a:r>
                        <a:rPr lang="en-IN" sz="800" u="none" strike="noStrike" dirty="0">
                          <a:effectLst/>
                          <a:latin typeface="Arial" panose="020B0604020202020204" pitchFamily="34" charset="0"/>
                          <a:cs typeface="Arial" panose="020B0604020202020204" pitchFamily="34" charset="0"/>
                        </a:rPr>
                        <a:t>IIMCAPDS5/VCNOW/00315</a:t>
                      </a:r>
                      <a:endParaRPr lang="en-IN" sz="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0" marB="0" anchor="b">
                    <a:noFill/>
                  </a:tcPr>
                </a:tc>
                <a:tc>
                  <a:txBody>
                    <a:bodyPr/>
                    <a:lstStyle/>
                    <a:p>
                      <a:pPr algn="l" fontAlgn="b"/>
                      <a:r>
                        <a:rPr lang="en-IN" sz="800" u="sng" strike="noStrike" dirty="0">
                          <a:effectLst/>
                          <a:latin typeface="Arial" panose="020B0604020202020204" pitchFamily="34" charset="0"/>
                          <a:cs typeface="Arial" panose="020B0604020202020204" pitchFamily="34" charset="0"/>
                          <a:hlinkClick r:id="rId7"/>
                        </a:rPr>
                        <a:t>ashwini.royal@gmail.com</a:t>
                      </a:r>
                      <a:endParaRPr lang="en-IN" sz="800" b="0" i="0" u="sng" strike="noStrike" dirty="0">
                        <a:solidFill>
                          <a:srgbClr val="0563C1"/>
                        </a:solidFill>
                        <a:effectLst/>
                        <a:latin typeface="Arial" panose="020B0604020202020204" pitchFamily="34" charset="0"/>
                        <a:cs typeface="Arial" panose="020B0604020202020204" pitchFamily="34" charset="0"/>
                      </a:endParaRPr>
                    </a:p>
                  </a:txBody>
                  <a:tcPr marL="9524" marR="9524" marT="9520" marB="0" anchor="b">
                    <a:noFill/>
                  </a:tcPr>
                </a:tc>
                <a:extLst>
                  <a:ext uri="{0D108BD9-81ED-4DB2-BD59-A6C34878D82A}">
                    <a16:rowId xmlns:a16="http://schemas.microsoft.com/office/drawing/2014/main" val="10005"/>
                  </a:ext>
                </a:extLst>
              </a:tr>
              <a:tr h="199313">
                <a:tc>
                  <a:txBody>
                    <a:bodyPr/>
                    <a:lstStyle/>
                    <a:p>
                      <a:pPr algn="l" fontAlgn="b"/>
                      <a:r>
                        <a:rPr lang="en-IN" sz="800" u="none" strike="noStrike">
                          <a:effectLst/>
                          <a:latin typeface="Arial" panose="020B0604020202020204" pitchFamily="34" charset="0"/>
                          <a:cs typeface="Arial" panose="020B0604020202020204" pitchFamily="34" charset="0"/>
                        </a:rPr>
                        <a:t>Chandramouli Chakraborty</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9524" marR="9524" marT="9520" marB="0" anchor="b">
                    <a:noFill/>
                  </a:tcPr>
                </a:tc>
                <a:tc>
                  <a:txBody>
                    <a:bodyPr/>
                    <a:lstStyle/>
                    <a:p>
                      <a:pPr algn="l" fontAlgn="b"/>
                      <a:r>
                        <a:rPr lang="en-IN" sz="800" u="none" strike="noStrike" dirty="0">
                          <a:effectLst/>
                          <a:latin typeface="Arial" panose="020B0604020202020204" pitchFamily="34" charset="0"/>
                          <a:cs typeface="Arial" panose="020B0604020202020204" pitchFamily="34" charset="0"/>
                        </a:rPr>
                        <a:t>IIMCAPDS5/VCNOW/00023</a:t>
                      </a:r>
                      <a:endParaRPr lang="en-IN" sz="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0" marB="0" anchor="b">
                    <a:noFill/>
                  </a:tcPr>
                </a:tc>
                <a:tc>
                  <a:txBody>
                    <a:bodyPr/>
                    <a:lstStyle/>
                    <a:p>
                      <a:pPr algn="l" fontAlgn="b"/>
                      <a:r>
                        <a:rPr lang="en-IN" sz="800" u="sng" strike="noStrike" dirty="0">
                          <a:effectLst/>
                          <a:latin typeface="Arial" panose="020B0604020202020204" pitchFamily="34" charset="0"/>
                          <a:cs typeface="Arial" panose="020B0604020202020204" pitchFamily="34" charset="0"/>
                          <a:hlinkClick r:id="rId8"/>
                        </a:rPr>
                        <a:t>chandramouli.209@gmail.com</a:t>
                      </a:r>
                      <a:endParaRPr lang="en-IN" sz="800" b="0" i="0" u="sng" strike="noStrike" dirty="0">
                        <a:solidFill>
                          <a:srgbClr val="0563C1"/>
                        </a:solidFill>
                        <a:effectLst/>
                        <a:latin typeface="Arial" panose="020B0604020202020204" pitchFamily="34" charset="0"/>
                        <a:cs typeface="Arial" panose="020B0604020202020204" pitchFamily="34" charset="0"/>
                      </a:endParaRPr>
                    </a:p>
                  </a:txBody>
                  <a:tcPr marL="9524" marR="9524" marT="9520" marB="0" anchor="b">
                    <a:noFill/>
                  </a:tcPr>
                </a:tc>
                <a:extLst>
                  <a:ext uri="{0D108BD9-81ED-4DB2-BD59-A6C34878D82A}">
                    <a16:rowId xmlns:a16="http://schemas.microsoft.com/office/drawing/2014/main" val="10006"/>
                  </a:ext>
                </a:extLst>
              </a:tr>
              <a:tr h="199313">
                <a:tc>
                  <a:txBody>
                    <a:bodyPr/>
                    <a:lstStyle/>
                    <a:p>
                      <a:pPr algn="l" fontAlgn="b"/>
                      <a:r>
                        <a:rPr lang="en-IN" sz="800" u="none" strike="noStrike">
                          <a:effectLst/>
                          <a:latin typeface="Arial" panose="020B0604020202020204" pitchFamily="34" charset="0"/>
                          <a:cs typeface="Arial" panose="020B0604020202020204" pitchFamily="34" charset="0"/>
                        </a:rPr>
                        <a:t>Poorbi Agarwal</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9524" marR="9524" marT="9520" marB="0" anchor="b">
                    <a:noFill/>
                  </a:tcPr>
                </a:tc>
                <a:tc>
                  <a:txBody>
                    <a:bodyPr/>
                    <a:lstStyle/>
                    <a:p>
                      <a:pPr algn="l" fontAlgn="b"/>
                      <a:r>
                        <a:rPr lang="en-IN" sz="800" u="none" strike="noStrike" dirty="0">
                          <a:effectLst/>
                          <a:latin typeface="Arial" panose="020B0604020202020204" pitchFamily="34" charset="0"/>
                          <a:cs typeface="Arial" panose="020B0604020202020204" pitchFamily="34" charset="0"/>
                        </a:rPr>
                        <a:t>IIMCAPDS5/VCNOW/000163</a:t>
                      </a:r>
                      <a:endParaRPr lang="en-IN" sz="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0" marB="0" anchor="b">
                    <a:noFill/>
                  </a:tcPr>
                </a:tc>
                <a:tc>
                  <a:txBody>
                    <a:bodyPr/>
                    <a:lstStyle/>
                    <a:p>
                      <a:pPr algn="l" fontAlgn="b"/>
                      <a:r>
                        <a:rPr lang="en-IN" sz="800" u="sng" strike="noStrike" dirty="0">
                          <a:effectLst/>
                          <a:latin typeface="Arial" panose="020B0604020202020204" pitchFamily="34" charset="0"/>
                          <a:cs typeface="Arial" panose="020B0604020202020204" pitchFamily="34" charset="0"/>
                          <a:hlinkClick r:id="rId9"/>
                        </a:rPr>
                        <a:t>poorvi.agarwal1805@gmail.com</a:t>
                      </a:r>
                      <a:endParaRPr lang="en-IN" sz="800" b="0" i="0" u="sng" strike="noStrike" dirty="0">
                        <a:solidFill>
                          <a:srgbClr val="0563C1"/>
                        </a:solidFill>
                        <a:effectLst/>
                        <a:latin typeface="Arial" panose="020B0604020202020204" pitchFamily="34" charset="0"/>
                        <a:cs typeface="Arial" panose="020B0604020202020204" pitchFamily="34" charset="0"/>
                      </a:endParaRPr>
                    </a:p>
                  </a:txBody>
                  <a:tcPr marL="9524" marR="9524" marT="9520" marB="0" anchor="b">
                    <a:noFill/>
                  </a:tcPr>
                </a:tc>
                <a:extLst>
                  <a:ext uri="{0D108BD9-81ED-4DB2-BD59-A6C34878D82A}">
                    <a16:rowId xmlns:a16="http://schemas.microsoft.com/office/drawing/2014/main" val="10007"/>
                  </a:ext>
                </a:extLst>
              </a:tr>
              <a:tr h="199313">
                <a:tc>
                  <a:txBody>
                    <a:bodyPr/>
                    <a:lstStyle/>
                    <a:p>
                      <a:pPr algn="l" fontAlgn="b"/>
                      <a:r>
                        <a:rPr lang="en-IN" sz="800" u="none" strike="noStrike">
                          <a:effectLst/>
                          <a:latin typeface="Arial" panose="020B0604020202020204" pitchFamily="34" charset="0"/>
                          <a:cs typeface="Arial" panose="020B0604020202020204" pitchFamily="34" charset="0"/>
                        </a:rPr>
                        <a:t>Suneel Beluraiah</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9524" marR="9524" marT="9520" marB="0" anchor="b">
                    <a:noFill/>
                  </a:tcPr>
                </a:tc>
                <a:tc>
                  <a:txBody>
                    <a:bodyPr/>
                    <a:lstStyle/>
                    <a:p>
                      <a:pPr algn="l" fontAlgn="b"/>
                      <a:r>
                        <a:rPr lang="en-IN" sz="800" u="none" strike="noStrike" dirty="0">
                          <a:effectLst/>
                          <a:latin typeface="Arial" panose="020B0604020202020204" pitchFamily="34" charset="0"/>
                          <a:cs typeface="Arial" panose="020B0604020202020204" pitchFamily="34" charset="0"/>
                        </a:rPr>
                        <a:t>IIMCAPDS5/VCNOW/000232</a:t>
                      </a:r>
                      <a:endParaRPr lang="en-IN" sz="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0" marB="0" anchor="b">
                    <a:noFill/>
                  </a:tcPr>
                </a:tc>
                <a:tc>
                  <a:txBody>
                    <a:bodyPr/>
                    <a:lstStyle/>
                    <a:p>
                      <a:pPr algn="l" fontAlgn="b"/>
                      <a:r>
                        <a:rPr lang="en-IN" sz="800" u="sng" strike="noStrike" dirty="0">
                          <a:effectLst/>
                          <a:latin typeface="Arial" panose="020B0604020202020204" pitchFamily="34" charset="0"/>
                          <a:cs typeface="Arial" panose="020B0604020202020204" pitchFamily="34" charset="0"/>
                          <a:hlinkClick r:id="rId10"/>
                        </a:rPr>
                        <a:t>sbeluraiah@gmail.com</a:t>
                      </a:r>
                      <a:endParaRPr lang="en-IN" sz="800" b="0" i="0" u="sng" strike="noStrike" dirty="0">
                        <a:solidFill>
                          <a:srgbClr val="0563C1"/>
                        </a:solidFill>
                        <a:effectLst/>
                        <a:latin typeface="Arial" panose="020B0604020202020204" pitchFamily="34" charset="0"/>
                        <a:cs typeface="Arial" panose="020B0604020202020204" pitchFamily="34" charset="0"/>
                      </a:endParaRPr>
                    </a:p>
                  </a:txBody>
                  <a:tcPr marL="9524" marR="9524" marT="9520" marB="0" anchor="b">
                    <a:noFill/>
                  </a:tcPr>
                </a:tc>
                <a:extLst>
                  <a:ext uri="{0D108BD9-81ED-4DB2-BD59-A6C34878D82A}">
                    <a16:rowId xmlns:a16="http://schemas.microsoft.com/office/drawing/2014/main" val="10008"/>
                  </a:ext>
                </a:extLst>
              </a:tr>
              <a:tr h="168711">
                <a:tc>
                  <a:txBody>
                    <a:bodyPr/>
                    <a:lstStyle/>
                    <a:p>
                      <a:pPr algn="l" fontAlgn="b"/>
                      <a:r>
                        <a:rPr lang="en-IN" sz="800" u="none" strike="noStrike" dirty="0">
                          <a:effectLst/>
                          <a:latin typeface="Arial" panose="020B0604020202020204" pitchFamily="34" charset="0"/>
                          <a:cs typeface="Arial" panose="020B0604020202020204" pitchFamily="34" charset="0"/>
                        </a:rPr>
                        <a:t>Nishant Kumar</a:t>
                      </a:r>
                      <a:endParaRPr lang="en-IN" sz="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0" marB="0" anchor="b">
                    <a:noFill/>
                  </a:tcPr>
                </a:tc>
                <a:tc>
                  <a:txBody>
                    <a:bodyPr/>
                    <a:lstStyle/>
                    <a:p>
                      <a:pPr algn="l" fontAlgn="b"/>
                      <a:r>
                        <a:rPr lang="en-IN" sz="800" u="none" strike="noStrike" dirty="0">
                          <a:effectLst/>
                          <a:latin typeface="Arial" panose="020B0604020202020204" pitchFamily="34" charset="0"/>
                          <a:cs typeface="Arial" panose="020B0604020202020204" pitchFamily="34" charset="0"/>
                        </a:rPr>
                        <a:t>IIMCAPDS5/VCNOW/000164</a:t>
                      </a:r>
                      <a:endParaRPr lang="en-IN" sz="800" b="0" i="0" u="none" strike="noStrike" dirty="0">
                        <a:solidFill>
                          <a:srgbClr val="000000"/>
                        </a:solidFill>
                        <a:effectLst/>
                        <a:latin typeface="Arial" panose="020B0604020202020204" pitchFamily="34" charset="0"/>
                        <a:cs typeface="Arial" panose="020B0604020202020204" pitchFamily="34" charset="0"/>
                      </a:endParaRPr>
                    </a:p>
                  </a:txBody>
                  <a:tcPr marL="9524" marR="9524" marT="9520" marB="0" anchor="b">
                    <a:noFill/>
                  </a:tcPr>
                </a:tc>
                <a:tc>
                  <a:txBody>
                    <a:bodyPr/>
                    <a:lstStyle/>
                    <a:p>
                      <a:pPr algn="l" fontAlgn="b"/>
                      <a:r>
                        <a:rPr lang="en-IN" sz="800" u="sng" strike="noStrike" dirty="0">
                          <a:effectLst/>
                          <a:latin typeface="Arial" panose="020B0604020202020204" pitchFamily="34" charset="0"/>
                          <a:cs typeface="Arial" panose="020B0604020202020204" pitchFamily="34" charset="0"/>
                          <a:hlinkClick r:id="rId11"/>
                        </a:rPr>
                        <a:t>nishant.5.kumar@gmail.com</a:t>
                      </a:r>
                      <a:endParaRPr lang="en-IN" sz="800" b="0" i="0" u="sng" strike="noStrike" dirty="0">
                        <a:solidFill>
                          <a:srgbClr val="0563C1"/>
                        </a:solidFill>
                        <a:effectLst/>
                        <a:latin typeface="Arial" panose="020B0604020202020204" pitchFamily="34" charset="0"/>
                        <a:cs typeface="Arial" panose="020B0604020202020204" pitchFamily="34" charset="0"/>
                      </a:endParaRPr>
                    </a:p>
                  </a:txBody>
                  <a:tcPr marL="9524" marR="9524" marT="9520" marB="0" anchor="b">
                    <a:noFill/>
                  </a:tcPr>
                </a:tc>
                <a:extLst>
                  <a:ext uri="{0D108BD9-81ED-4DB2-BD59-A6C34878D82A}">
                    <a16:rowId xmlns:a16="http://schemas.microsoft.com/office/drawing/2014/main" val="10009"/>
                  </a:ext>
                </a:extLst>
              </a:tr>
            </a:tbl>
          </a:graphicData>
        </a:graphic>
      </p:graphicFrame>
      <p:pic>
        <p:nvPicPr>
          <p:cNvPr id="4" name="Picture 3"/>
          <p:cNvPicPr>
            <a:picLocks noChangeAspect="1"/>
          </p:cNvPicPr>
          <p:nvPr/>
        </p:nvPicPr>
        <p:blipFill>
          <a:blip r:embed="rId12"/>
          <a:stretch>
            <a:fillRect/>
          </a:stretch>
        </p:blipFill>
        <p:spPr>
          <a:xfrm>
            <a:off x="169243" y="556260"/>
            <a:ext cx="3755986" cy="3888287"/>
          </a:xfrm>
          <a:prstGeom prst="ellipse">
            <a:avLst/>
          </a:prstGeom>
          <a:ln w="190500" cap="rnd">
            <a:solidFill>
              <a:srgbClr val="C8C6BD"/>
            </a:solidFill>
            <a:prstDash val="solid"/>
          </a:ln>
          <a:effectLst>
            <a:outerShdw blurRad="127000" algn="bl" rotWithShape="0">
              <a:srgbClr val="000000"/>
            </a:outerShdw>
            <a:reflection endPos="0" dir="5400000" sy="-100000" algn="bl" rotWithShape="0"/>
            <a:softEdge rad="0"/>
          </a:effectLst>
          <a:scene3d>
            <a:camera prst="perspectiveFront" fov="5400000"/>
            <a:lightRig rig="threePt" dir="t">
              <a:rot lat="0" lon="0" rev="19200000"/>
            </a:lightRig>
          </a:scene3d>
          <a:sp3d extrusionH="25400">
            <a:bevelT w="304800" h="152400" prst="hardEdge"/>
            <a:extrusionClr>
              <a:srgbClr val="000000"/>
            </a:extrusionClr>
          </a:sp3d>
        </p:spPr>
      </p:pic>
      <p:sp>
        <p:nvSpPr>
          <p:cNvPr id="2" name="TextBox 1">
            <a:extLst>
              <a:ext uri="{FF2B5EF4-FFF2-40B4-BE49-F238E27FC236}">
                <a16:creationId xmlns:a16="http://schemas.microsoft.com/office/drawing/2014/main" id="{FE27E855-76E9-5682-A6F8-DABA79ABB7C7}"/>
              </a:ext>
            </a:extLst>
          </p:cNvPr>
          <p:cNvSpPr txBox="1"/>
          <p:nvPr/>
        </p:nvSpPr>
        <p:spPr>
          <a:xfrm>
            <a:off x="4496934" y="2571750"/>
            <a:ext cx="4212090" cy="261610"/>
          </a:xfrm>
          <a:prstGeom prst="rect">
            <a:avLst/>
          </a:prstGeom>
          <a:noFill/>
        </p:spPr>
        <p:txBody>
          <a:bodyPr wrap="square" rtlCol="0">
            <a:spAutoFit/>
          </a:bodyPr>
          <a:lstStyle/>
          <a:p>
            <a:r>
              <a:rPr lang="en-IN" sz="1100" b="1" dirty="0"/>
              <a:t>Mentor : Prof. </a:t>
            </a:r>
            <a:r>
              <a:rPr lang="en-IN" sz="1100" b="1" dirty="0" err="1"/>
              <a:t>Sumanta</a:t>
            </a:r>
            <a:r>
              <a:rPr lang="en-IN" sz="1100" b="1" dirty="0"/>
              <a:t> </a:t>
            </a:r>
            <a:r>
              <a:rPr lang="en-IN" sz="1100" b="1" dirty="0" err="1"/>
              <a:t>Basu</a:t>
            </a:r>
            <a:endParaRPr lang="en-IN" sz="1100" b="1"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969;p39">
            <a:extLst>
              <a:ext uri="{FF2B5EF4-FFF2-40B4-BE49-F238E27FC236}">
                <a16:creationId xmlns:a16="http://schemas.microsoft.com/office/drawing/2014/main" id="{CE4E7568-765C-D993-5C21-3536C51DACCB}"/>
              </a:ext>
            </a:extLst>
          </p:cNvPr>
          <p:cNvSpPr txBox="1">
            <a:spLocks noChangeArrowheads="1"/>
          </p:cNvSpPr>
          <p:nvPr/>
        </p:nvSpPr>
        <p:spPr bwMode="auto">
          <a:xfrm>
            <a:off x="0" y="45403"/>
            <a:ext cx="9144000" cy="3759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spcFirstLastPara="1" vert="horz" wrap="square" lIns="91440" tIns="45720" rIns="91440" bIns="45720" numCol="1" anchor="b" anchorCtr="0" compatLnSpc="1">
            <a:prstTxWarp prst="textNoShape">
              <a:avLst/>
            </a:prstTxWarp>
            <a:noAutofit/>
          </a:bodyPr>
          <a:lstStyle>
            <a:lvl1pPr lvl="0" algn="l" defTabSz="685800" rtl="0" fontAlgn="base">
              <a:lnSpc>
                <a:spcPct val="90000"/>
              </a:lnSpc>
              <a:spcBef>
                <a:spcPts val="0"/>
              </a:spcBef>
              <a:spcAft>
                <a:spcPts val="0"/>
              </a:spcAft>
              <a:buSzPts val="2600"/>
              <a:buNone/>
              <a:defRPr sz="2600" kern="1200">
                <a:solidFill>
                  <a:schemeClr val="tx1"/>
                </a:solidFill>
                <a:latin typeface="+mj-lt"/>
                <a:ea typeface="+mj-ea"/>
                <a:cs typeface="+mj-cs"/>
              </a:defRPr>
            </a:lvl1pPr>
            <a:lvl2pPr lvl="1" algn="l" defTabSz="685800" rtl="0" fontAlgn="base">
              <a:lnSpc>
                <a:spcPct val="90000"/>
              </a:lnSpc>
              <a:spcBef>
                <a:spcPts val="0"/>
              </a:spcBef>
              <a:spcAft>
                <a:spcPts val="0"/>
              </a:spcAft>
              <a:buSzPts val="2400"/>
              <a:buNone/>
              <a:defRPr sz="2400">
                <a:solidFill>
                  <a:schemeClr val="tx1"/>
                </a:solidFill>
                <a:latin typeface="Calibri Light" panose="020F0302020204030204" pitchFamily="34" charset="0"/>
              </a:defRPr>
            </a:lvl2pPr>
            <a:lvl3pPr lvl="2" algn="l" defTabSz="685800" rtl="0" fontAlgn="base">
              <a:lnSpc>
                <a:spcPct val="90000"/>
              </a:lnSpc>
              <a:spcBef>
                <a:spcPts val="0"/>
              </a:spcBef>
              <a:spcAft>
                <a:spcPts val="0"/>
              </a:spcAft>
              <a:buSzPts val="2400"/>
              <a:buNone/>
              <a:defRPr sz="2400">
                <a:solidFill>
                  <a:schemeClr val="tx1"/>
                </a:solidFill>
                <a:latin typeface="Calibri Light" panose="020F0302020204030204" pitchFamily="34" charset="0"/>
              </a:defRPr>
            </a:lvl3pPr>
            <a:lvl4pPr lvl="3" algn="l" defTabSz="685800" rtl="0" fontAlgn="base">
              <a:lnSpc>
                <a:spcPct val="90000"/>
              </a:lnSpc>
              <a:spcBef>
                <a:spcPts val="0"/>
              </a:spcBef>
              <a:spcAft>
                <a:spcPts val="0"/>
              </a:spcAft>
              <a:buSzPts val="2400"/>
              <a:buNone/>
              <a:defRPr sz="2400">
                <a:solidFill>
                  <a:schemeClr val="tx1"/>
                </a:solidFill>
                <a:latin typeface="Calibri Light" panose="020F0302020204030204" pitchFamily="34" charset="0"/>
              </a:defRPr>
            </a:lvl4pPr>
            <a:lvl5pPr lvl="4" algn="l" defTabSz="685800" rtl="0" fontAlgn="base">
              <a:lnSpc>
                <a:spcPct val="90000"/>
              </a:lnSpc>
              <a:spcBef>
                <a:spcPts val="0"/>
              </a:spcBef>
              <a:spcAft>
                <a:spcPts val="0"/>
              </a:spcAft>
              <a:buSzPts val="2400"/>
              <a:buNone/>
              <a:defRPr sz="2400">
                <a:solidFill>
                  <a:schemeClr val="tx1"/>
                </a:solidFill>
                <a:latin typeface="Calibri Light" panose="020F0302020204030204" pitchFamily="34" charset="0"/>
              </a:defRPr>
            </a:lvl5pPr>
            <a:lvl6pPr marL="457200" lvl="5" algn="l" defTabSz="685800" rtl="0" fontAlgn="base">
              <a:lnSpc>
                <a:spcPct val="90000"/>
              </a:lnSpc>
              <a:spcBef>
                <a:spcPts val="0"/>
              </a:spcBef>
              <a:spcAft>
                <a:spcPts val="0"/>
              </a:spcAft>
              <a:buSzPts val="2400"/>
              <a:buNone/>
              <a:defRPr sz="2400">
                <a:solidFill>
                  <a:schemeClr val="tx1"/>
                </a:solidFill>
                <a:latin typeface="Calibri Light" panose="020F0302020204030204" pitchFamily="34" charset="0"/>
              </a:defRPr>
            </a:lvl6pPr>
            <a:lvl7pPr marL="914400" lvl="6" algn="l" defTabSz="685800" rtl="0" fontAlgn="base">
              <a:lnSpc>
                <a:spcPct val="90000"/>
              </a:lnSpc>
              <a:spcBef>
                <a:spcPts val="0"/>
              </a:spcBef>
              <a:spcAft>
                <a:spcPts val="0"/>
              </a:spcAft>
              <a:buSzPts val="2400"/>
              <a:buNone/>
              <a:defRPr sz="2400">
                <a:solidFill>
                  <a:schemeClr val="tx1"/>
                </a:solidFill>
                <a:latin typeface="Calibri Light" panose="020F0302020204030204" pitchFamily="34" charset="0"/>
              </a:defRPr>
            </a:lvl7pPr>
            <a:lvl8pPr marL="1371600" lvl="7" algn="l" defTabSz="685800" rtl="0" fontAlgn="base">
              <a:lnSpc>
                <a:spcPct val="90000"/>
              </a:lnSpc>
              <a:spcBef>
                <a:spcPts val="0"/>
              </a:spcBef>
              <a:spcAft>
                <a:spcPts val="0"/>
              </a:spcAft>
              <a:buSzPts val="2400"/>
              <a:buNone/>
              <a:defRPr sz="2400">
                <a:solidFill>
                  <a:schemeClr val="tx1"/>
                </a:solidFill>
                <a:latin typeface="Calibri Light" panose="020F0302020204030204" pitchFamily="34" charset="0"/>
              </a:defRPr>
            </a:lvl8pPr>
            <a:lvl9pPr marL="1828800" lvl="8" algn="l" defTabSz="685800" rtl="0" fontAlgn="base">
              <a:lnSpc>
                <a:spcPct val="90000"/>
              </a:lnSpc>
              <a:spcBef>
                <a:spcPts val="0"/>
              </a:spcBef>
              <a:spcAft>
                <a:spcPts val="0"/>
              </a:spcAft>
              <a:buSzPts val="2400"/>
              <a:buNone/>
              <a:defRPr sz="2400">
                <a:solidFill>
                  <a:schemeClr val="tx1"/>
                </a:solidFill>
                <a:latin typeface="Calibri Light" panose="020F0302020204030204" pitchFamily="34" charset="0"/>
              </a:defRPr>
            </a:lvl9pPr>
          </a:lstStyle>
          <a:p>
            <a:pPr eaLnBrk="1" hangingPunct="1">
              <a:spcBef>
                <a:spcPct val="0"/>
              </a:spcBef>
              <a:spcAft>
                <a:spcPct val="0"/>
              </a:spcAft>
              <a:buClr>
                <a:srgbClr val="5F6368"/>
              </a:buClr>
            </a:pPr>
            <a:r>
              <a:rPr lang="en-IN" altLang="en-US" sz="2000" b="1" dirty="0">
                <a:solidFill>
                  <a:schemeClr val="bg1"/>
                </a:solidFill>
                <a:latin typeface="Righteous"/>
                <a:ea typeface="Righteous"/>
                <a:cs typeface="Righteous"/>
                <a:sym typeface="Righteous"/>
              </a:rPr>
              <a:t>Data Snapshot</a:t>
            </a:r>
            <a:endParaRPr lang="en-US" altLang="en-US" sz="2000" b="1" dirty="0">
              <a:solidFill>
                <a:schemeClr val="bg1"/>
              </a:solidFill>
              <a:latin typeface="Righteous"/>
              <a:ea typeface="Righteous"/>
              <a:cs typeface="Righteous"/>
              <a:sym typeface="Righteous"/>
            </a:endParaRPr>
          </a:p>
        </p:txBody>
      </p:sp>
      <p:pic>
        <p:nvPicPr>
          <p:cNvPr id="6" name="Picture 5">
            <a:extLst>
              <a:ext uri="{FF2B5EF4-FFF2-40B4-BE49-F238E27FC236}">
                <a16:creationId xmlns:a16="http://schemas.microsoft.com/office/drawing/2014/main" id="{6690FA97-9EF7-6FF4-9B90-F4E5504E6453}"/>
              </a:ext>
            </a:extLst>
          </p:cNvPr>
          <p:cNvPicPr>
            <a:picLocks noChangeAspect="1"/>
          </p:cNvPicPr>
          <p:nvPr/>
        </p:nvPicPr>
        <p:blipFill>
          <a:blip r:embed="rId2"/>
          <a:stretch>
            <a:fillRect/>
          </a:stretch>
        </p:blipFill>
        <p:spPr>
          <a:xfrm>
            <a:off x="426189" y="678795"/>
            <a:ext cx="4218478" cy="2288461"/>
          </a:xfrm>
          <a:prstGeom prst="rect">
            <a:avLst/>
          </a:prstGeom>
        </p:spPr>
      </p:pic>
      <p:pic>
        <p:nvPicPr>
          <p:cNvPr id="8" name="Picture 7">
            <a:extLst>
              <a:ext uri="{FF2B5EF4-FFF2-40B4-BE49-F238E27FC236}">
                <a16:creationId xmlns:a16="http://schemas.microsoft.com/office/drawing/2014/main" id="{C5475B3B-AF11-F67C-17DA-96C28C6EE2B1}"/>
              </a:ext>
            </a:extLst>
          </p:cNvPr>
          <p:cNvPicPr>
            <a:picLocks noChangeAspect="1"/>
          </p:cNvPicPr>
          <p:nvPr/>
        </p:nvPicPr>
        <p:blipFill>
          <a:blip r:embed="rId3"/>
          <a:stretch>
            <a:fillRect/>
          </a:stretch>
        </p:blipFill>
        <p:spPr>
          <a:xfrm>
            <a:off x="4989837" y="678796"/>
            <a:ext cx="3787366" cy="2288461"/>
          </a:xfrm>
          <a:prstGeom prst="rect">
            <a:avLst/>
          </a:prstGeom>
        </p:spPr>
      </p:pic>
      <p:sp>
        <p:nvSpPr>
          <p:cNvPr id="9" name="TextBox 8">
            <a:extLst>
              <a:ext uri="{FF2B5EF4-FFF2-40B4-BE49-F238E27FC236}">
                <a16:creationId xmlns:a16="http://schemas.microsoft.com/office/drawing/2014/main" id="{585F689F-87DF-A353-7B6E-CD0C45F5AEDC}"/>
              </a:ext>
            </a:extLst>
          </p:cNvPr>
          <p:cNvSpPr txBox="1"/>
          <p:nvPr/>
        </p:nvSpPr>
        <p:spPr>
          <a:xfrm>
            <a:off x="1784323" y="421331"/>
            <a:ext cx="1441240" cy="261610"/>
          </a:xfrm>
          <a:prstGeom prst="rect">
            <a:avLst/>
          </a:prstGeom>
          <a:noFill/>
        </p:spPr>
        <p:txBody>
          <a:bodyPr wrap="square" rtlCol="0">
            <a:spAutoFit/>
          </a:bodyPr>
          <a:lstStyle/>
          <a:p>
            <a:r>
              <a:rPr lang="en-US" sz="1100" b="1" dirty="0"/>
              <a:t>Temperature</a:t>
            </a:r>
          </a:p>
        </p:txBody>
      </p:sp>
      <p:sp>
        <p:nvSpPr>
          <p:cNvPr id="10" name="TextBox 9">
            <a:extLst>
              <a:ext uri="{FF2B5EF4-FFF2-40B4-BE49-F238E27FC236}">
                <a16:creationId xmlns:a16="http://schemas.microsoft.com/office/drawing/2014/main" id="{3B4A4F0E-3852-9134-E444-03C02F5100B2}"/>
              </a:ext>
            </a:extLst>
          </p:cNvPr>
          <p:cNvSpPr txBox="1"/>
          <p:nvPr/>
        </p:nvSpPr>
        <p:spPr>
          <a:xfrm>
            <a:off x="6139329" y="437892"/>
            <a:ext cx="1441240" cy="261610"/>
          </a:xfrm>
          <a:prstGeom prst="rect">
            <a:avLst/>
          </a:prstGeom>
          <a:noFill/>
        </p:spPr>
        <p:txBody>
          <a:bodyPr wrap="square" rtlCol="0">
            <a:spAutoFit/>
          </a:bodyPr>
          <a:lstStyle/>
          <a:p>
            <a:pPr algn="ctr"/>
            <a:r>
              <a:rPr lang="en-US" sz="1100" b="1" dirty="0"/>
              <a:t>Vibration</a:t>
            </a:r>
          </a:p>
        </p:txBody>
      </p:sp>
      <p:pic>
        <p:nvPicPr>
          <p:cNvPr id="22" name="Picture 21">
            <a:extLst>
              <a:ext uri="{FF2B5EF4-FFF2-40B4-BE49-F238E27FC236}">
                <a16:creationId xmlns:a16="http://schemas.microsoft.com/office/drawing/2014/main" id="{C1194D4D-8EBA-B64E-AEED-AF4CAFDA0561}"/>
              </a:ext>
            </a:extLst>
          </p:cNvPr>
          <p:cNvPicPr>
            <a:picLocks noChangeAspect="1"/>
          </p:cNvPicPr>
          <p:nvPr/>
        </p:nvPicPr>
        <p:blipFill>
          <a:blip r:embed="rId4"/>
          <a:stretch>
            <a:fillRect/>
          </a:stretch>
        </p:blipFill>
        <p:spPr>
          <a:xfrm>
            <a:off x="378906" y="3118657"/>
            <a:ext cx="4265761" cy="1846961"/>
          </a:xfrm>
          <a:prstGeom prst="rect">
            <a:avLst/>
          </a:prstGeom>
        </p:spPr>
      </p:pic>
      <p:pic>
        <p:nvPicPr>
          <p:cNvPr id="26" name="Picture 25">
            <a:extLst>
              <a:ext uri="{FF2B5EF4-FFF2-40B4-BE49-F238E27FC236}">
                <a16:creationId xmlns:a16="http://schemas.microsoft.com/office/drawing/2014/main" id="{4700B209-10C3-C4DA-5E49-8BA7B0A6CE08}"/>
              </a:ext>
            </a:extLst>
          </p:cNvPr>
          <p:cNvPicPr>
            <a:picLocks noChangeAspect="1"/>
          </p:cNvPicPr>
          <p:nvPr/>
        </p:nvPicPr>
        <p:blipFill>
          <a:blip r:embed="rId5"/>
          <a:stretch>
            <a:fillRect/>
          </a:stretch>
        </p:blipFill>
        <p:spPr>
          <a:xfrm>
            <a:off x="4930445" y="3118656"/>
            <a:ext cx="3846758" cy="1846961"/>
          </a:xfrm>
          <a:prstGeom prst="rect">
            <a:avLst/>
          </a:prstGeom>
        </p:spPr>
      </p:pic>
    </p:spTree>
    <p:extLst>
      <p:ext uri="{BB962C8B-B14F-4D97-AF65-F5344CB8AC3E}">
        <p14:creationId xmlns:p14="http://schemas.microsoft.com/office/powerpoint/2010/main" val="9748344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969;p39">
            <a:extLst>
              <a:ext uri="{FF2B5EF4-FFF2-40B4-BE49-F238E27FC236}">
                <a16:creationId xmlns:a16="http://schemas.microsoft.com/office/drawing/2014/main" id="{CE4E7568-765C-D993-5C21-3536C51DACCB}"/>
              </a:ext>
            </a:extLst>
          </p:cNvPr>
          <p:cNvSpPr txBox="1">
            <a:spLocks noChangeArrowheads="1"/>
          </p:cNvSpPr>
          <p:nvPr/>
        </p:nvSpPr>
        <p:spPr bwMode="auto">
          <a:xfrm>
            <a:off x="0" y="45403"/>
            <a:ext cx="9144000" cy="3759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spcFirstLastPara="1" vert="horz" wrap="square" lIns="91440" tIns="45720" rIns="91440" bIns="45720" numCol="1" anchor="b" anchorCtr="0" compatLnSpc="1">
            <a:prstTxWarp prst="textNoShape">
              <a:avLst/>
            </a:prstTxWarp>
            <a:noAutofit/>
          </a:bodyPr>
          <a:lstStyle>
            <a:lvl1pPr lvl="0" algn="l" defTabSz="685800" rtl="0" fontAlgn="base">
              <a:lnSpc>
                <a:spcPct val="90000"/>
              </a:lnSpc>
              <a:spcBef>
                <a:spcPts val="0"/>
              </a:spcBef>
              <a:spcAft>
                <a:spcPts val="0"/>
              </a:spcAft>
              <a:buSzPts val="2600"/>
              <a:buNone/>
              <a:defRPr sz="2600" kern="1200">
                <a:solidFill>
                  <a:schemeClr val="tx1"/>
                </a:solidFill>
                <a:latin typeface="+mj-lt"/>
                <a:ea typeface="+mj-ea"/>
                <a:cs typeface="+mj-cs"/>
              </a:defRPr>
            </a:lvl1pPr>
            <a:lvl2pPr lvl="1" algn="l" defTabSz="685800" rtl="0" fontAlgn="base">
              <a:lnSpc>
                <a:spcPct val="90000"/>
              </a:lnSpc>
              <a:spcBef>
                <a:spcPts val="0"/>
              </a:spcBef>
              <a:spcAft>
                <a:spcPts val="0"/>
              </a:spcAft>
              <a:buSzPts val="2400"/>
              <a:buNone/>
              <a:defRPr sz="2400">
                <a:solidFill>
                  <a:schemeClr val="tx1"/>
                </a:solidFill>
                <a:latin typeface="Calibri Light" panose="020F0302020204030204" pitchFamily="34" charset="0"/>
              </a:defRPr>
            </a:lvl2pPr>
            <a:lvl3pPr lvl="2" algn="l" defTabSz="685800" rtl="0" fontAlgn="base">
              <a:lnSpc>
                <a:spcPct val="90000"/>
              </a:lnSpc>
              <a:spcBef>
                <a:spcPts val="0"/>
              </a:spcBef>
              <a:spcAft>
                <a:spcPts val="0"/>
              </a:spcAft>
              <a:buSzPts val="2400"/>
              <a:buNone/>
              <a:defRPr sz="2400">
                <a:solidFill>
                  <a:schemeClr val="tx1"/>
                </a:solidFill>
                <a:latin typeface="Calibri Light" panose="020F0302020204030204" pitchFamily="34" charset="0"/>
              </a:defRPr>
            </a:lvl3pPr>
            <a:lvl4pPr lvl="3" algn="l" defTabSz="685800" rtl="0" fontAlgn="base">
              <a:lnSpc>
                <a:spcPct val="90000"/>
              </a:lnSpc>
              <a:spcBef>
                <a:spcPts val="0"/>
              </a:spcBef>
              <a:spcAft>
                <a:spcPts val="0"/>
              </a:spcAft>
              <a:buSzPts val="2400"/>
              <a:buNone/>
              <a:defRPr sz="2400">
                <a:solidFill>
                  <a:schemeClr val="tx1"/>
                </a:solidFill>
                <a:latin typeface="Calibri Light" panose="020F0302020204030204" pitchFamily="34" charset="0"/>
              </a:defRPr>
            </a:lvl4pPr>
            <a:lvl5pPr lvl="4" algn="l" defTabSz="685800" rtl="0" fontAlgn="base">
              <a:lnSpc>
                <a:spcPct val="90000"/>
              </a:lnSpc>
              <a:spcBef>
                <a:spcPts val="0"/>
              </a:spcBef>
              <a:spcAft>
                <a:spcPts val="0"/>
              </a:spcAft>
              <a:buSzPts val="2400"/>
              <a:buNone/>
              <a:defRPr sz="2400">
                <a:solidFill>
                  <a:schemeClr val="tx1"/>
                </a:solidFill>
                <a:latin typeface="Calibri Light" panose="020F0302020204030204" pitchFamily="34" charset="0"/>
              </a:defRPr>
            </a:lvl5pPr>
            <a:lvl6pPr marL="457200" lvl="5" algn="l" defTabSz="685800" rtl="0" fontAlgn="base">
              <a:lnSpc>
                <a:spcPct val="90000"/>
              </a:lnSpc>
              <a:spcBef>
                <a:spcPts val="0"/>
              </a:spcBef>
              <a:spcAft>
                <a:spcPts val="0"/>
              </a:spcAft>
              <a:buSzPts val="2400"/>
              <a:buNone/>
              <a:defRPr sz="2400">
                <a:solidFill>
                  <a:schemeClr val="tx1"/>
                </a:solidFill>
                <a:latin typeface="Calibri Light" panose="020F0302020204030204" pitchFamily="34" charset="0"/>
              </a:defRPr>
            </a:lvl6pPr>
            <a:lvl7pPr marL="914400" lvl="6" algn="l" defTabSz="685800" rtl="0" fontAlgn="base">
              <a:lnSpc>
                <a:spcPct val="90000"/>
              </a:lnSpc>
              <a:spcBef>
                <a:spcPts val="0"/>
              </a:spcBef>
              <a:spcAft>
                <a:spcPts val="0"/>
              </a:spcAft>
              <a:buSzPts val="2400"/>
              <a:buNone/>
              <a:defRPr sz="2400">
                <a:solidFill>
                  <a:schemeClr val="tx1"/>
                </a:solidFill>
                <a:latin typeface="Calibri Light" panose="020F0302020204030204" pitchFamily="34" charset="0"/>
              </a:defRPr>
            </a:lvl7pPr>
            <a:lvl8pPr marL="1371600" lvl="7" algn="l" defTabSz="685800" rtl="0" fontAlgn="base">
              <a:lnSpc>
                <a:spcPct val="90000"/>
              </a:lnSpc>
              <a:spcBef>
                <a:spcPts val="0"/>
              </a:spcBef>
              <a:spcAft>
                <a:spcPts val="0"/>
              </a:spcAft>
              <a:buSzPts val="2400"/>
              <a:buNone/>
              <a:defRPr sz="2400">
                <a:solidFill>
                  <a:schemeClr val="tx1"/>
                </a:solidFill>
                <a:latin typeface="Calibri Light" panose="020F0302020204030204" pitchFamily="34" charset="0"/>
              </a:defRPr>
            </a:lvl8pPr>
            <a:lvl9pPr marL="1828800" lvl="8" algn="l" defTabSz="685800" rtl="0" fontAlgn="base">
              <a:lnSpc>
                <a:spcPct val="90000"/>
              </a:lnSpc>
              <a:spcBef>
                <a:spcPts val="0"/>
              </a:spcBef>
              <a:spcAft>
                <a:spcPts val="0"/>
              </a:spcAft>
              <a:buSzPts val="2400"/>
              <a:buNone/>
              <a:defRPr sz="2400">
                <a:solidFill>
                  <a:schemeClr val="tx1"/>
                </a:solidFill>
                <a:latin typeface="Calibri Light" panose="020F0302020204030204" pitchFamily="34" charset="0"/>
              </a:defRPr>
            </a:lvl9pPr>
          </a:lstStyle>
          <a:p>
            <a:pPr eaLnBrk="1" hangingPunct="1">
              <a:spcBef>
                <a:spcPct val="0"/>
              </a:spcBef>
              <a:spcAft>
                <a:spcPct val="0"/>
              </a:spcAft>
              <a:buClr>
                <a:srgbClr val="5F6368"/>
              </a:buClr>
            </a:pPr>
            <a:r>
              <a:rPr lang="en-IN" altLang="en-US" sz="2000" b="1" dirty="0">
                <a:solidFill>
                  <a:schemeClr val="bg1"/>
                </a:solidFill>
                <a:latin typeface="Righteous"/>
                <a:ea typeface="Righteous"/>
                <a:cs typeface="Righteous"/>
                <a:sym typeface="Righteous"/>
              </a:rPr>
              <a:t>Descriptive Statistics</a:t>
            </a:r>
            <a:endParaRPr lang="en-US" altLang="en-US" sz="2000" b="1" dirty="0">
              <a:solidFill>
                <a:schemeClr val="bg1"/>
              </a:solidFill>
              <a:latin typeface="Righteous"/>
              <a:ea typeface="Righteous"/>
              <a:cs typeface="Righteous"/>
              <a:sym typeface="Righteous"/>
            </a:endParaRPr>
          </a:p>
        </p:txBody>
      </p:sp>
      <p:pic>
        <p:nvPicPr>
          <p:cNvPr id="2" name="Picture 1">
            <a:extLst>
              <a:ext uri="{FF2B5EF4-FFF2-40B4-BE49-F238E27FC236}">
                <a16:creationId xmlns:a16="http://schemas.microsoft.com/office/drawing/2014/main" id="{CB36AAB2-FA7B-8BF7-8B4E-5481344D38F2}"/>
              </a:ext>
            </a:extLst>
          </p:cNvPr>
          <p:cNvPicPr>
            <a:picLocks noChangeAspect="1"/>
          </p:cNvPicPr>
          <p:nvPr/>
        </p:nvPicPr>
        <p:blipFill>
          <a:blip r:embed="rId2"/>
          <a:stretch>
            <a:fillRect/>
          </a:stretch>
        </p:blipFill>
        <p:spPr>
          <a:xfrm>
            <a:off x="189454" y="1496209"/>
            <a:ext cx="5339335" cy="2473129"/>
          </a:xfrm>
          <a:prstGeom prst="rect">
            <a:avLst/>
          </a:prstGeom>
        </p:spPr>
      </p:pic>
      <p:sp>
        <p:nvSpPr>
          <p:cNvPr id="3" name="TextBox 2">
            <a:extLst>
              <a:ext uri="{FF2B5EF4-FFF2-40B4-BE49-F238E27FC236}">
                <a16:creationId xmlns:a16="http://schemas.microsoft.com/office/drawing/2014/main" id="{A1CD176A-CAC0-57E5-9F60-0F1399E8D632}"/>
              </a:ext>
            </a:extLst>
          </p:cNvPr>
          <p:cNvSpPr txBox="1"/>
          <p:nvPr/>
        </p:nvSpPr>
        <p:spPr>
          <a:xfrm>
            <a:off x="234455" y="527831"/>
            <a:ext cx="5094499" cy="646331"/>
          </a:xfrm>
          <a:prstGeom prst="rect">
            <a:avLst/>
          </a:prstGeom>
          <a:noFill/>
        </p:spPr>
        <p:txBody>
          <a:bodyPr wrap="square" rtlCol="0">
            <a:spAutoFit/>
          </a:bodyPr>
          <a:lstStyle/>
          <a:p>
            <a:r>
              <a:rPr lang="en-US" sz="1200" dirty="0"/>
              <a:t>Pandas </a:t>
            </a:r>
            <a:r>
              <a:rPr lang="en-US" sz="1200" b="1" i="0" dirty="0">
                <a:solidFill>
                  <a:srgbClr val="323232"/>
                </a:solidFill>
                <a:effectLst/>
                <a:latin typeface="SFMono-Regular"/>
              </a:rPr>
              <a:t>DataFrame.</a:t>
            </a:r>
            <a:r>
              <a:rPr lang="en-US" sz="1200" b="1" i="0" dirty="0">
                <a:effectLst/>
                <a:latin typeface="SFMono-Regular"/>
              </a:rPr>
              <a:t>describe() </a:t>
            </a:r>
            <a:r>
              <a:rPr lang="en-US" sz="1200" i="0" dirty="0">
                <a:effectLst/>
                <a:latin typeface="SFMono-Regular"/>
              </a:rPr>
              <a:t>is used to generate </a:t>
            </a:r>
            <a:r>
              <a:rPr lang="en-US" sz="1200" b="0" i="0" dirty="0">
                <a:solidFill>
                  <a:srgbClr val="323232"/>
                </a:solidFill>
                <a:effectLst/>
                <a:latin typeface="-apple-system"/>
              </a:rPr>
              <a:t>descriptive statistics. Descriptive statistics include those that summarize the central tendency, dispersion and shape of a dataset’s distribution, excluding </a:t>
            </a:r>
            <a:r>
              <a:rPr lang="en-US" sz="1200" b="1" i="1" dirty="0">
                <a:solidFill>
                  <a:srgbClr val="323232"/>
                </a:solidFill>
                <a:effectLst/>
                <a:latin typeface="-apple-system"/>
              </a:rPr>
              <a:t>NaN</a:t>
            </a:r>
            <a:r>
              <a:rPr lang="en-US" sz="1200" b="0" i="0" dirty="0">
                <a:solidFill>
                  <a:srgbClr val="323232"/>
                </a:solidFill>
                <a:effectLst/>
                <a:latin typeface="-apple-system"/>
              </a:rPr>
              <a:t> values.</a:t>
            </a:r>
            <a:endParaRPr lang="en-US" sz="1200" dirty="0"/>
          </a:p>
        </p:txBody>
      </p:sp>
      <p:sp>
        <p:nvSpPr>
          <p:cNvPr id="11" name="TextBox 10">
            <a:extLst>
              <a:ext uri="{FF2B5EF4-FFF2-40B4-BE49-F238E27FC236}">
                <a16:creationId xmlns:a16="http://schemas.microsoft.com/office/drawing/2014/main" id="{892C0C9F-EE88-9FCE-0064-77E36DEB5CB6}"/>
              </a:ext>
            </a:extLst>
          </p:cNvPr>
          <p:cNvSpPr txBox="1"/>
          <p:nvPr/>
        </p:nvSpPr>
        <p:spPr>
          <a:xfrm>
            <a:off x="5534836" y="505457"/>
            <a:ext cx="3669718" cy="830997"/>
          </a:xfrm>
          <a:prstGeom prst="rect">
            <a:avLst/>
          </a:prstGeom>
          <a:noFill/>
        </p:spPr>
        <p:txBody>
          <a:bodyPr wrap="square" rtlCol="0">
            <a:spAutoFit/>
          </a:bodyPr>
          <a:lstStyle/>
          <a:p>
            <a:r>
              <a:rPr lang="en-US" sz="1200" dirty="0"/>
              <a:t>Pandas </a:t>
            </a:r>
            <a:r>
              <a:rPr lang="en-US" sz="1200" b="1" i="0" dirty="0">
                <a:solidFill>
                  <a:srgbClr val="323232"/>
                </a:solidFill>
                <a:effectLst/>
                <a:latin typeface="SFMono-Regular"/>
              </a:rPr>
              <a:t>DataFrame.</a:t>
            </a:r>
            <a:r>
              <a:rPr lang="en-US" sz="1200" b="1" i="0" dirty="0">
                <a:effectLst/>
                <a:latin typeface="SFMono-Regular"/>
              </a:rPr>
              <a:t>info() </a:t>
            </a:r>
            <a:r>
              <a:rPr lang="en-US" sz="1200" i="0" dirty="0">
                <a:effectLst/>
                <a:latin typeface="SFMono-Regular"/>
              </a:rPr>
              <a:t>is used print concise summary of a dataframe</a:t>
            </a:r>
            <a:r>
              <a:rPr lang="en-US" sz="1200" b="0" i="0" dirty="0">
                <a:solidFill>
                  <a:srgbClr val="323232"/>
                </a:solidFill>
                <a:effectLst/>
                <a:latin typeface="-apple-system"/>
              </a:rPr>
              <a:t>. This method prints information about a DataFrame including the index dtype and columns, non-null values and memory usage.</a:t>
            </a:r>
            <a:endParaRPr lang="en-US" sz="1200" dirty="0"/>
          </a:p>
        </p:txBody>
      </p:sp>
      <p:pic>
        <p:nvPicPr>
          <p:cNvPr id="16" name="Picture 15">
            <a:extLst>
              <a:ext uri="{FF2B5EF4-FFF2-40B4-BE49-F238E27FC236}">
                <a16:creationId xmlns:a16="http://schemas.microsoft.com/office/drawing/2014/main" id="{B5973E38-4FE6-2D23-E8C8-E343F94B9F04}"/>
              </a:ext>
            </a:extLst>
          </p:cNvPr>
          <p:cNvPicPr>
            <a:picLocks noChangeAspect="1"/>
          </p:cNvPicPr>
          <p:nvPr/>
        </p:nvPicPr>
        <p:blipFill>
          <a:blip r:embed="rId3"/>
          <a:stretch>
            <a:fillRect/>
          </a:stretch>
        </p:blipFill>
        <p:spPr>
          <a:xfrm>
            <a:off x="5528780" y="1496896"/>
            <a:ext cx="3460974" cy="3116923"/>
          </a:xfrm>
          <a:prstGeom prst="rect">
            <a:avLst/>
          </a:prstGeom>
        </p:spPr>
      </p:pic>
    </p:spTree>
    <p:extLst>
      <p:ext uri="{BB962C8B-B14F-4D97-AF65-F5344CB8AC3E}">
        <p14:creationId xmlns:p14="http://schemas.microsoft.com/office/powerpoint/2010/main" val="9956447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969;p39">
            <a:extLst>
              <a:ext uri="{FF2B5EF4-FFF2-40B4-BE49-F238E27FC236}">
                <a16:creationId xmlns:a16="http://schemas.microsoft.com/office/drawing/2014/main" id="{CE4E7568-765C-D993-5C21-3536C51DACCB}"/>
              </a:ext>
            </a:extLst>
          </p:cNvPr>
          <p:cNvSpPr txBox="1">
            <a:spLocks noChangeArrowheads="1"/>
          </p:cNvSpPr>
          <p:nvPr/>
        </p:nvSpPr>
        <p:spPr bwMode="auto">
          <a:xfrm>
            <a:off x="0" y="45403"/>
            <a:ext cx="9144000" cy="3759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spcFirstLastPara="1" vert="horz" wrap="square" lIns="91440" tIns="45720" rIns="91440" bIns="45720" numCol="1" anchor="b" anchorCtr="0" compatLnSpc="1">
            <a:prstTxWarp prst="textNoShape">
              <a:avLst/>
            </a:prstTxWarp>
            <a:noAutofit/>
          </a:bodyPr>
          <a:lstStyle>
            <a:lvl1pPr lvl="0" algn="l" defTabSz="685800" rtl="0" fontAlgn="base">
              <a:lnSpc>
                <a:spcPct val="90000"/>
              </a:lnSpc>
              <a:spcBef>
                <a:spcPts val="0"/>
              </a:spcBef>
              <a:spcAft>
                <a:spcPts val="0"/>
              </a:spcAft>
              <a:buSzPts val="2600"/>
              <a:buNone/>
              <a:defRPr sz="2600" kern="1200">
                <a:solidFill>
                  <a:schemeClr val="tx1"/>
                </a:solidFill>
                <a:latin typeface="+mj-lt"/>
                <a:ea typeface="+mj-ea"/>
                <a:cs typeface="+mj-cs"/>
              </a:defRPr>
            </a:lvl1pPr>
            <a:lvl2pPr lvl="1" algn="l" defTabSz="685800" rtl="0" fontAlgn="base">
              <a:lnSpc>
                <a:spcPct val="90000"/>
              </a:lnSpc>
              <a:spcBef>
                <a:spcPts val="0"/>
              </a:spcBef>
              <a:spcAft>
                <a:spcPts val="0"/>
              </a:spcAft>
              <a:buSzPts val="2400"/>
              <a:buNone/>
              <a:defRPr sz="2400">
                <a:solidFill>
                  <a:schemeClr val="tx1"/>
                </a:solidFill>
                <a:latin typeface="Calibri Light" panose="020F0302020204030204" pitchFamily="34" charset="0"/>
              </a:defRPr>
            </a:lvl2pPr>
            <a:lvl3pPr lvl="2" algn="l" defTabSz="685800" rtl="0" fontAlgn="base">
              <a:lnSpc>
                <a:spcPct val="90000"/>
              </a:lnSpc>
              <a:spcBef>
                <a:spcPts val="0"/>
              </a:spcBef>
              <a:spcAft>
                <a:spcPts val="0"/>
              </a:spcAft>
              <a:buSzPts val="2400"/>
              <a:buNone/>
              <a:defRPr sz="2400">
                <a:solidFill>
                  <a:schemeClr val="tx1"/>
                </a:solidFill>
                <a:latin typeface="Calibri Light" panose="020F0302020204030204" pitchFamily="34" charset="0"/>
              </a:defRPr>
            </a:lvl3pPr>
            <a:lvl4pPr lvl="3" algn="l" defTabSz="685800" rtl="0" fontAlgn="base">
              <a:lnSpc>
                <a:spcPct val="90000"/>
              </a:lnSpc>
              <a:spcBef>
                <a:spcPts val="0"/>
              </a:spcBef>
              <a:spcAft>
                <a:spcPts val="0"/>
              </a:spcAft>
              <a:buSzPts val="2400"/>
              <a:buNone/>
              <a:defRPr sz="2400">
                <a:solidFill>
                  <a:schemeClr val="tx1"/>
                </a:solidFill>
                <a:latin typeface="Calibri Light" panose="020F0302020204030204" pitchFamily="34" charset="0"/>
              </a:defRPr>
            </a:lvl4pPr>
            <a:lvl5pPr lvl="4" algn="l" defTabSz="685800" rtl="0" fontAlgn="base">
              <a:lnSpc>
                <a:spcPct val="90000"/>
              </a:lnSpc>
              <a:spcBef>
                <a:spcPts val="0"/>
              </a:spcBef>
              <a:spcAft>
                <a:spcPts val="0"/>
              </a:spcAft>
              <a:buSzPts val="2400"/>
              <a:buNone/>
              <a:defRPr sz="2400">
                <a:solidFill>
                  <a:schemeClr val="tx1"/>
                </a:solidFill>
                <a:latin typeface="Calibri Light" panose="020F0302020204030204" pitchFamily="34" charset="0"/>
              </a:defRPr>
            </a:lvl5pPr>
            <a:lvl6pPr marL="457200" lvl="5" algn="l" defTabSz="685800" rtl="0" fontAlgn="base">
              <a:lnSpc>
                <a:spcPct val="90000"/>
              </a:lnSpc>
              <a:spcBef>
                <a:spcPts val="0"/>
              </a:spcBef>
              <a:spcAft>
                <a:spcPts val="0"/>
              </a:spcAft>
              <a:buSzPts val="2400"/>
              <a:buNone/>
              <a:defRPr sz="2400">
                <a:solidFill>
                  <a:schemeClr val="tx1"/>
                </a:solidFill>
                <a:latin typeface="Calibri Light" panose="020F0302020204030204" pitchFamily="34" charset="0"/>
              </a:defRPr>
            </a:lvl6pPr>
            <a:lvl7pPr marL="914400" lvl="6" algn="l" defTabSz="685800" rtl="0" fontAlgn="base">
              <a:lnSpc>
                <a:spcPct val="90000"/>
              </a:lnSpc>
              <a:spcBef>
                <a:spcPts val="0"/>
              </a:spcBef>
              <a:spcAft>
                <a:spcPts val="0"/>
              </a:spcAft>
              <a:buSzPts val="2400"/>
              <a:buNone/>
              <a:defRPr sz="2400">
                <a:solidFill>
                  <a:schemeClr val="tx1"/>
                </a:solidFill>
                <a:latin typeface="Calibri Light" panose="020F0302020204030204" pitchFamily="34" charset="0"/>
              </a:defRPr>
            </a:lvl7pPr>
            <a:lvl8pPr marL="1371600" lvl="7" algn="l" defTabSz="685800" rtl="0" fontAlgn="base">
              <a:lnSpc>
                <a:spcPct val="90000"/>
              </a:lnSpc>
              <a:spcBef>
                <a:spcPts val="0"/>
              </a:spcBef>
              <a:spcAft>
                <a:spcPts val="0"/>
              </a:spcAft>
              <a:buSzPts val="2400"/>
              <a:buNone/>
              <a:defRPr sz="2400">
                <a:solidFill>
                  <a:schemeClr val="tx1"/>
                </a:solidFill>
                <a:latin typeface="Calibri Light" panose="020F0302020204030204" pitchFamily="34" charset="0"/>
              </a:defRPr>
            </a:lvl8pPr>
            <a:lvl9pPr marL="1828800" lvl="8" algn="l" defTabSz="685800" rtl="0" fontAlgn="base">
              <a:lnSpc>
                <a:spcPct val="90000"/>
              </a:lnSpc>
              <a:spcBef>
                <a:spcPts val="0"/>
              </a:spcBef>
              <a:spcAft>
                <a:spcPts val="0"/>
              </a:spcAft>
              <a:buSzPts val="2400"/>
              <a:buNone/>
              <a:defRPr sz="2400">
                <a:solidFill>
                  <a:schemeClr val="tx1"/>
                </a:solidFill>
                <a:latin typeface="Calibri Light" panose="020F0302020204030204" pitchFamily="34" charset="0"/>
              </a:defRPr>
            </a:lvl9pPr>
          </a:lstStyle>
          <a:p>
            <a:pPr eaLnBrk="1" hangingPunct="1">
              <a:spcBef>
                <a:spcPct val="0"/>
              </a:spcBef>
              <a:spcAft>
                <a:spcPct val="0"/>
              </a:spcAft>
              <a:buClr>
                <a:srgbClr val="5F6368"/>
              </a:buClr>
            </a:pPr>
            <a:r>
              <a:rPr lang="en-IN" altLang="en-US" sz="2000" b="1" dirty="0">
                <a:solidFill>
                  <a:schemeClr val="bg1"/>
                </a:solidFill>
                <a:latin typeface="Righteous"/>
                <a:ea typeface="Righteous"/>
                <a:cs typeface="Righteous"/>
                <a:sym typeface="Righteous"/>
              </a:rPr>
              <a:t>Missing Data</a:t>
            </a:r>
            <a:endParaRPr lang="en-US" altLang="en-US" sz="2000" b="1" dirty="0">
              <a:solidFill>
                <a:schemeClr val="bg1"/>
              </a:solidFill>
              <a:latin typeface="Righteous"/>
              <a:ea typeface="Righteous"/>
              <a:cs typeface="Righteous"/>
              <a:sym typeface="Righteous"/>
            </a:endParaRPr>
          </a:p>
        </p:txBody>
      </p:sp>
      <p:sp>
        <p:nvSpPr>
          <p:cNvPr id="3" name="TextBox 2">
            <a:extLst>
              <a:ext uri="{FF2B5EF4-FFF2-40B4-BE49-F238E27FC236}">
                <a16:creationId xmlns:a16="http://schemas.microsoft.com/office/drawing/2014/main" id="{8BF4E893-B13B-5A87-3197-31AE602DE3A3}"/>
              </a:ext>
            </a:extLst>
          </p:cNvPr>
          <p:cNvSpPr txBox="1"/>
          <p:nvPr/>
        </p:nvSpPr>
        <p:spPr>
          <a:xfrm>
            <a:off x="181667" y="523839"/>
            <a:ext cx="8744330" cy="1200329"/>
          </a:xfrm>
          <a:prstGeom prst="rect">
            <a:avLst/>
          </a:prstGeom>
          <a:noFill/>
        </p:spPr>
        <p:txBody>
          <a:bodyPr wrap="square">
            <a:spAutoFit/>
          </a:bodyPr>
          <a:lstStyle/>
          <a:p>
            <a:r>
              <a:rPr lang="en-US" sz="1200" dirty="0"/>
              <a:t>Pandas python library “</a:t>
            </a:r>
            <a:r>
              <a:rPr lang="en-US" sz="1200" i="1" dirty="0"/>
              <a:t>isnull()</a:t>
            </a:r>
            <a:r>
              <a:rPr lang="en-US" sz="1200" dirty="0"/>
              <a:t>” API helps to detect missing values. This returns Boolean output which we are summing it up to count missing values over entire data frame.</a:t>
            </a:r>
          </a:p>
          <a:p>
            <a:endParaRPr lang="en-US" sz="1200" dirty="0"/>
          </a:p>
          <a:p>
            <a:r>
              <a:rPr lang="en-US" sz="1200" b="1" dirty="0">
                <a:solidFill>
                  <a:schemeClr val="accent1">
                    <a:lumMod val="75000"/>
                  </a:schemeClr>
                </a:solidFill>
                <a:effectLst/>
                <a:latin typeface="Consolas" panose="020B0609020204030204" pitchFamily="49" charset="0"/>
              </a:rPr>
              <a:t>df.isnull().sum()</a:t>
            </a:r>
          </a:p>
          <a:p>
            <a:endParaRPr lang="en-US" sz="1200" dirty="0">
              <a:solidFill>
                <a:schemeClr val="accent1">
                  <a:lumMod val="75000"/>
                </a:schemeClr>
              </a:solidFill>
              <a:latin typeface="Consolas" panose="020B0609020204030204" pitchFamily="49" charset="0"/>
            </a:endParaRPr>
          </a:p>
          <a:p>
            <a:r>
              <a:rPr lang="en-US" sz="1200" b="0" dirty="0">
                <a:effectLst/>
                <a:latin typeface="Consolas" panose="020B0609020204030204" pitchFamily="49" charset="0"/>
              </a:rPr>
              <a:t>Below is the snapshot from 2 sample dataset-</a:t>
            </a:r>
          </a:p>
        </p:txBody>
      </p:sp>
      <p:pic>
        <p:nvPicPr>
          <p:cNvPr id="6" name="Picture 5">
            <a:extLst>
              <a:ext uri="{FF2B5EF4-FFF2-40B4-BE49-F238E27FC236}">
                <a16:creationId xmlns:a16="http://schemas.microsoft.com/office/drawing/2014/main" id="{30DF004F-3F1D-D2F2-95EE-1433867EF202}"/>
              </a:ext>
            </a:extLst>
          </p:cNvPr>
          <p:cNvPicPr>
            <a:picLocks noChangeAspect="1"/>
          </p:cNvPicPr>
          <p:nvPr/>
        </p:nvPicPr>
        <p:blipFill>
          <a:blip r:embed="rId2"/>
          <a:stretch>
            <a:fillRect/>
          </a:stretch>
        </p:blipFill>
        <p:spPr>
          <a:xfrm>
            <a:off x="520783" y="1811779"/>
            <a:ext cx="3675769" cy="3142436"/>
          </a:xfrm>
          <a:prstGeom prst="rect">
            <a:avLst/>
          </a:prstGeom>
        </p:spPr>
      </p:pic>
      <p:pic>
        <p:nvPicPr>
          <p:cNvPr id="8" name="Picture 7">
            <a:extLst>
              <a:ext uri="{FF2B5EF4-FFF2-40B4-BE49-F238E27FC236}">
                <a16:creationId xmlns:a16="http://schemas.microsoft.com/office/drawing/2014/main" id="{AB1B1656-B4FB-3544-5162-1C307C08DA6F}"/>
              </a:ext>
            </a:extLst>
          </p:cNvPr>
          <p:cNvPicPr>
            <a:picLocks noChangeAspect="1"/>
          </p:cNvPicPr>
          <p:nvPr/>
        </p:nvPicPr>
        <p:blipFill>
          <a:blip r:embed="rId3"/>
          <a:stretch>
            <a:fillRect/>
          </a:stretch>
        </p:blipFill>
        <p:spPr>
          <a:xfrm>
            <a:off x="4959559" y="1817835"/>
            <a:ext cx="3675769" cy="3142436"/>
          </a:xfrm>
          <a:prstGeom prst="rect">
            <a:avLst/>
          </a:prstGeom>
        </p:spPr>
      </p:pic>
    </p:spTree>
    <p:extLst>
      <p:ext uri="{BB962C8B-B14F-4D97-AF65-F5344CB8AC3E}">
        <p14:creationId xmlns:p14="http://schemas.microsoft.com/office/powerpoint/2010/main" val="41131356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969;p39">
            <a:extLst>
              <a:ext uri="{FF2B5EF4-FFF2-40B4-BE49-F238E27FC236}">
                <a16:creationId xmlns:a16="http://schemas.microsoft.com/office/drawing/2014/main" id="{CE4E7568-765C-D993-5C21-3536C51DACCB}"/>
              </a:ext>
            </a:extLst>
          </p:cNvPr>
          <p:cNvSpPr txBox="1">
            <a:spLocks noChangeArrowheads="1"/>
          </p:cNvSpPr>
          <p:nvPr/>
        </p:nvSpPr>
        <p:spPr bwMode="auto">
          <a:xfrm>
            <a:off x="0" y="45403"/>
            <a:ext cx="9144000" cy="3759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spcFirstLastPara="1" vert="horz" wrap="square" lIns="91440" tIns="45720" rIns="91440" bIns="45720" numCol="1" anchor="b" anchorCtr="0" compatLnSpc="1">
            <a:prstTxWarp prst="textNoShape">
              <a:avLst/>
            </a:prstTxWarp>
            <a:noAutofit/>
          </a:bodyPr>
          <a:lstStyle>
            <a:lvl1pPr lvl="0" algn="l" defTabSz="685800" rtl="0" fontAlgn="base">
              <a:lnSpc>
                <a:spcPct val="90000"/>
              </a:lnSpc>
              <a:spcBef>
                <a:spcPts val="0"/>
              </a:spcBef>
              <a:spcAft>
                <a:spcPts val="0"/>
              </a:spcAft>
              <a:buSzPts val="2600"/>
              <a:buNone/>
              <a:defRPr sz="2600" kern="1200">
                <a:solidFill>
                  <a:schemeClr val="tx1"/>
                </a:solidFill>
                <a:latin typeface="+mj-lt"/>
                <a:ea typeface="+mj-ea"/>
                <a:cs typeface="+mj-cs"/>
              </a:defRPr>
            </a:lvl1pPr>
            <a:lvl2pPr lvl="1" algn="l" defTabSz="685800" rtl="0" fontAlgn="base">
              <a:lnSpc>
                <a:spcPct val="90000"/>
              </a:lnSpc>
              <a:spcBef>
                <a:spcPts val="0"/>
              </a:spcBef>
              <a:spcAft>
                <a:spcPts val="0"/>
              </a:spcAft>
              <a:buSzPts val="2400"/>
              <a:buNone/>
              <a:defRPr sz="2400">
                <a:solidFill>
                  <a:schemeClr val="tx1"/>
                </a:solidFill>
                <a:latin typeface="Calibri Light" panose="020F0302020204030204" pitchFamily="34" charset="0"/>
              </a:defRPr>
            </a:lvl2pPr>
            <a:lvl3pPr lvl="2" algn="l" defTabSz="685800" rtl="0" fontAlgn="base">
              <a:lnSpc>
                <a:spcPct val="90000"/>
              </a:lnSpc>
              <a:spcBef>
                <a:spcPts val="0"/>
              </a:spcBef>
              <a:spcAft>
                <a:spcPts val="0"/>
              </a:spcAft>
              <a:buSzPts val="2400"/>
              <a:buNone/>
              <a:defRPr sz="2400">
                <a:solidFill>
                  <a:schemeClr val="tx1"/>
                </a:solidFill>
                <a:latin typeface="Calibri Light" panose="020F0302020204030204" pitchFamily="34" charset="0"/>
              </a:defRPr>
            </a:lvl3pPr>
            <a:lvl4pPr lvl="3" algn="l" defTabSz="685800" rtl="0" fontAlgn="base">
              <a:lnSpc>
                <a:spcPct val="90000"/>
              </a:lnSpc>
              <a:spcBef>
                <a:spcPts val="0"/>
              </a:spcBef>
              <a:spcAft>
                <a:spcPts val="0"/>
              </a:spcAft>
              <a:buSzPts val="2400"/>
              <a:buNone/>
              <a:defRPr sz="2400">
                <a:solidFill>
                  <a:schemeClr val="tx1"/>
                </a:solidFill>
                <a:latin typeface="Calibri Light" panose="020F0302020204030204" pitchFamily="34" charset="0"/>
              </a:defRPr>
            </a:lvl4pPr>
            <a:lvl5pPr lvl="4" algn="l" defTabSz="685800" rtl="0" fontAlgn="base">
              <a:lnSpc>
                <a:spcPct val="90000"/>
              </a:lnSpc>
              <a:spcBef>
                <a:spcPts val="0"/>
              </a:spcBef>
              <a:spcAft>
                <a:spcPts val="0"/>
              </a:spcAft>
              <a:buSzPts val="2400"/>
              <a:buNone/>
              <a:defRPr sz="2400">
                <a:solidFill>
                  <a:schemeClr val="tx1"/>
                </a:solidFill>
                <a:latin typeface="Calibri Light" panose="020F0302020204030204" pitchFamily="34" charset="0"/>
              </a:defRPr>
            </a:lvl5pPr>
            <a:lvl6pPr marL="457200" lvl="5" algn="l" defTabSz="685800" rtl="0" fontAlgn="base">
              <a:lnSpc>
                <a:spcPct val="90000"/>
              </a:lnSpc>
              <a:spcBef>
                <a:spcPts val="0"/>
              </a:spcBef>
              <a:spcAft>
                <a:spcPts val="0"/>
              </a:spcAft>
              <a:buSzPts val="2400"/>
              <a:buNone/>
              <a:defRPr sz="2400">
                <a:solidFill>
                  <a:schemeClr val="tx1"/>
                </a:solidFill>
                <a:latin typeface="Calibri Light" panose="020F0302020204030204" pitchFamily="34" charset="0"/>
              </a:defRPr>
            </a:lvl6pPr>
            <a:lvl7pPr marL="914400" lvl="6" algn="l" defTabSz="685800" rtl="0" fontAlgn="base">
              <a:lnSpc>
                <a:spcPct val="90000"/>
              </a:lnSpc>
              <a:spcBef>
                <a:spcPts val="0"/>
              </a:spcBef>
              <a:spcAft>
                <a:spcPts val="0"/>
              </a:spcAft>
              <a:buSzPts val="2400"/>
              <a:buNone/>
              <a:defRPr sz="2400">
                <a:solidFill>
                  <a:schemeClr val="tx1"/>
                </a:solidFill>
                <a:latin typeface="Calibri Light" panose="020F0302020204030204" pitchFamily="34" charset="0"/>
              </a:defRPr>
            </a:lvl7pPr>
            <a:lvl8pPr marL="1371600" lvl="7" algn="l" defTabSz="685800" rtl="0" fontAlgn="base">
              <a:lnSpc>
                <a:spcPct val="90000"/>
              </a:lnSpc>
              <a:spcBef>
                <a:spcPts val="0"/>
              </a:spcBef>
              <a:spcAft>
                <a:spcPts val="0"/>
              </a:spcAft>
              <a:buSzPts val="2400"/>
              <a:buNone/>
              <a:defRPr sz="2400">
                <a:solidFill>
                  <a:schemeClr val="tx1"/>
                </a:solidFill>
                <a:latin typeface="Calibri Light" panose="020F0302020204030204" pitchFamily="34" charset="0"/>
              </a:defRPr>
            </a:lvl8pPr>
            <a:lvl9pPr marL="1828800" lvl="8" algn="l" defTabSz="685800" rtl="0" fontAlgn="base">
              <a:lnSpc>
                <a:spcPct val="90000"/>
              </a:lnSpc>
              <a:spcBef>
                <a:spcPts val="0"/>
              </a:spcBef>
              <a:spcAft>
                <a:spcPts val="0"/>
              </a:spcAft>
              <a:buSzPts val="2400"/>
              <a:buNone/>
              <a:defRPr sz="2400">
                <a:solidFill>
                  <a:schemeClr val="tx1"/>
                </a:solidFill>
                <a:latin typeface="Calibri Light" panose="020F0302020204030204" pitchFamily="34" charset="0"/>
              </a:defRPr>
            </a:lvl9pPr>
          </a:lstStyle>
          <a:p>
            <a:pPr eaLnBrk="1" hangingPunct="1">
              <a:spcBef>
                <a:spcPct val="0"/>
              </a:spcBef>
              <a:spcAft>
                <a:spcPct val="0"/>
              </a:spcAft>
              <a:buClr>
                <a:srgbClr val="5F6368"/>
              </a:buClr>
            </a:pPr>
            <a:r>
              <a:rPr lang="en-IN" altLang="en-US" sz="2000" b="1" dirty="0">
                <a:solidFill>
                  <a:schemeClr val="bg1"/>
                </a:solidFill>
                <a:latin typeface="Righteous"/>
                <a:ea typeface="Righteous"/>
                <a:cs typeface="Righteous"/>
                <a:sym typeface="Righteous"/>
              </a:rPr>
              <a:t>Data Imputation Technique</a:t>
            </a:r>
            <a:endParaRPr lang="en-US" altLang="en-US" sz="2000" b="1" dirty="0">
              <a:solidFill>
                <a:schemeClr val="bg1"/>
              </a:solidFill>
              <a:latin typeface="Righteous"/>
              <a:ea typeface="Righteous"/>
              <a:cs typeface="Righteous"/>
              <a:sym typeface="Righteous"/>
            </a:endParaRPr>
          </a:p>
        </p:txBody>
      </p:sp>
      <p:sp>
        <p:nvSpPr>
          <p:cNvPr id="2" name="TextBox 1">
            <a:extLst>
              <a:ext uri="{FF2B5EF4-FFF2-40B4-BE49-F238E27FC236}">
                <a16:creationId xmlns:a16="http://schemas.microsoft.com/office/drawing/2014/main" id="{F7F070FB-6510-0121-1DEF-D14A52B4122F}"/>
              </a:ext>
            </a:extLst>
          </p:cNvPr>
          <p:cNvSpPr txBox="1"/>
          <p:nvPr/>
        </p:nvSpPr>
        <p:spPr>
          <a:xfrm>
            <a:off x="193780" y="654008"/>
            <a:ext cx="8617160" cy="830997"/>
          </a:xfrm>
          <a:prstGeom prst="rect">
            <a:avLst/>
          </a:prstGeom>
          <a:noFill/>
        </p:spPr>
        <p:txBody>
          <a:bodyPr wrap="square" rtlCol="0">
            <a:spAutoFit/>
          </a:bodyPr>
          <a:lstStyle/>
          <a:p>
            <a:r>
              <a:rPr lang="en-US" sz="1200" dirty="0"/>
              <a:t>We have used “</a:t>
            </a:r>
            <a:r>
              <a:rPr lang="en-US" sz="1200" b="1" dirty="0"/>
              <a:t>mean imputation</a:t>
            </a:r>
            <a:r>
              <a:rPr lang="en-US" sz="1200" dirty="0"/>
              <a:t>” wherever data is </a:t>
            </a:r>
            <a:r>
              <a:rPr lang="en-US" sz="1200" u="sng" dirty="0"/>
              <a:t>not skewed </a:t>
            </a:r>
            <a:r>
              <a:rPr lang="en-US" sz="1200" dirty="0"/>
              <a:t>and “</a:t>
            </a:r>
            <a:r>
              <a:rPr lang="en-US" sz="1200" b="1" dirty="0"/>
              <a:t>median imputation</a:t>
            </a:r>
            <a:r>
              <a:rPr lang="en-US" sz="1200" dirty="0"/>
              <a:t>” wherever data is </a:t>
            </a:r>
            <a:r>
              <a:rPr lang="en-US" sz="1200" u="sng" dirty="0"/>
              <a:t>highly skewed</a:t>
            </a:r>
            <a:r>
              <a:rPr lang="en-US" sz="1200" dirty="0"/>
              <a:t>. </a:t>
            </a:r>
          </a:p>
          <a:p>
            <a:r>
              <a:rPr lang="en-US" sz="1200" dirty="0" err="1">
                <a:solidFill>
                  <a:schemeClr val="accent5"/>
                </a:solidFill>
              </a:rPr>
              <a:t>df.fillna</a:t>
            </a:r>
            <a:r>
              <a:rPr lang="en-US" sz="1200" dirty="0">
                <a:solidFill>
                  <a:schemeClr val="accent5"/>
                </a:solidFill>
              </a:rPr>
              <a:t>(</a:t>
            </a:r>
            <a:r>
              <a:rPr lang="en-US" sz="1200" dirty="0" err="1">
                <a:solidFill>
                  <a:schemeClr val="accent5"/>
                </a:solidFill>
              </a:rPr>
              <a:t>df.mean</a:t>
            </a:r>
            <a:r>
              <a:rPr lang="en-US" sz="1200" dirty="0">
                <a:solidFill>
                  <a:schemeClr val="accent5"/>
                </a:solidFill>
              </a:rPr>
              <a:t>())</a:t>
            </a:r>
          </a:p>
          <a:p>
            <a:r>
              <a:rPr lang="en-US" sz="1200" dirty="0" err="1">
                <a:solidFill>
                  <a:schemeClr val="accent5"/>
                </a:solidFill>
              </a:rPr>
              <a:t>df.fillna</a:t>
            </a:r>
            <a:r>
              <a:rPr lang="en-US" sz="1200" dirty="0">
                <a:solidFill>
                  <a:schemeClr val="accent5"/>
                </a:solidFill>
              </a:rPr>
              <a:t>(</a:t>
            </a:r>
            <a:r>
              <a:rPr lang="en-US" sz="1200" dirty="0" err="1">
                <a:solidFill>
                  <a:schemeClr val="accent5"/>
                </a:solidFill>
              </a:rPr>
              <a:t>df.median</a:t>
            </a:r>
            <a:r>
              <a:rPr lang="en-US" sz="1200" dirty="0">
                <a:solidFill>
                  <a:schemeClr val="accent5"/>
                </a:solidFill>
              </a:rPr>
              <a:t>())</a:t>
            </a:r>
          </a:p>
        </p:txBody>
      </p:sp>
      <p:pic>
        <p:nvPicPr>
          <p:cNvPr id="5" name="Picture 4">
            <a:extLst>
              <a:ext uri="{FF2B5EF4-FFF2-40B4-BE49-F238E27FC236}">
                <a16:creationId xmlns:a16="http://schemas.microsoft.com/office/drawing/2014/main" id="{32F1C246-B5EE-0609-573C-5FC9FE5414A5}"/>
              </a:ext>
            </a:extLst>
          </p:cNvPr>
          <p:cNvPicPr>
            <a:picLocks noChangeAspect="1"/>
          </p:cNvPicPr>
          <p:nvPr/>
        </p:nvPicPr>
        <p:blipFill>
          <a:blip r:embed="rId2"/>
          <a:stretch>
            <a:fillRect/>
          </a:stretch>
        </p:blipFill>
        <p:spPr>
          <a:xfrm>
            <a:off x="355043" y="1768242"/>
            <a:ext cx="2436602" cy="3229921"/>
          </a:xfrm>
          <a:prstGeom prst="rect">
            <a:avLst/>
          </a:prstGeom>
        </p:spPr>
      </p:pic>
      <p:sp>
        <p:nvSpPr>
          <p:cNvPr id="6" name="TextBox 5">
            <a:extLst>
              <a:ext uri="{FF2B5EF4-FFF2-40B4-BE49-F238E27FC236}">
                <a16:creationId xmlns:a16="http://schemas.microsoft.com/office/drawing/2014/main" id="{15E3A7EB-06E7-E9EE-809F-16F08893C6A7}"/>
              </a:ext>
            </a:extLst>
          </p:cNvPr>
          <p:cNvSpPr txBox="1"/>
          <p:nvPr/>
        </p:nvSpPr>
        <p:spPr>
          <a:xfrm>
            <a:off x="270264" y="1485005"/>
            <a:ext cx="2921052" cy="276999"/>
          </a:xfrm>
          <a:prstGeom prst="rect">
            <a:avLst/>
          </a:prstGeom>
          <a:noFill/>
        </p:spPr>
        <p:txBody>
          <a:bodyPr wrap="square" rtlCol="0">
            <a:spAutoFit/>
          </a:bodyPr>
          <a:lstStyle/>
          <a:p>
            <a:r>
              <a:rPr lang="en-US" sz="1200" b="1" dirty="0"/>
              <a:t>Missing Data on Initial Dataframe </a:t>
            </a:r>
          </a:p>
        </p:txBody>
      </p:sp>
      <p:pic>
        <p:nvPicPr>
          <p:cNvPr id="8" name="Picture 7">
            <a:extLst>
              <a:ext uri="{FF2B5EF4-FFF2-40B4-BE49-F238E27FC236}">
                <a16:creationId xmlns:a16="http://schemas.microsoft.com/office/drawing/2014/main" id="{98E00239-F656-6A04-82DC-A052AAD6B1D9}"/>
              </a:ext>
            </a:extLst>
          </p:cNvPr>
          <p:cNvPicPr>
            <a:picLocks noChangeAspect="1"/>
          </p:cNvPicPr>
          <p:nvPr/>
        </p:nvPicPr>
        <p:blipFill>
          <a:blip r:embed="rId3"/>
          <a:stretch>
            <a:fillRect/>
          </a:stretch>
        </p:blipFill>
        <p:spPr>
          <a:xfrm>
            <a:off x="3438863" y="1762004"/>
            <a:ext cx="2436602" cy="3229921"/>
          </a:xfrm>
          <a:prstGeom prst="rect">
            <a:avLst/>
          </a:prstGeom>
        </p:spPr>
      </p:pic>
      <p:sp>
        <p:nvSpPr>
          <p:cNvPr id="9" name="TextBox 8">
            <a:extLst>
              <a:ext uri="{FF2B5EF4-FFF2-40B4-BE49-F238E27FC236}">
                <a16:creationId xmlns:a16="http://schemas.microsoft.com/office/drawing/2014/main" id="{CB22F171-FE91-FEE5-79F7-8449E991537A}"/>
              </a:ext>
            </a:extLst>
          </p:cNvPr>
          <p:cNvSpPr txBox="1"/>
          <p:nvPr/>
        </p:nvSpPr>
        <p:spPr>
          <a:xfrm>
            <a:off x="3323310" y="1485004"/>
            <a:ext cx="2921052" cy="276999"/>
          </a:xfrm>
          <a:prstGeom prst="rect">
            <a:avLst/>
          </a:prstGeom>
          <a:noFill/>
        </p:spPr>
        <p:txBody>
          <a:bodyPr wrap="square" rtlCol="0">
            <a:spAutoFit/>
          </a:bodyPr>
          <a:lstStyle/>
          <a:p>
            <a:r>
              <a:rPr lang="en-US" sz="1200" b="1" dirty="0"/>
              <a:t>Missing Data post data imputation</a:t>
            </a:r>
          </a:p>
        </p:txBody>
      </p:sp>
      <p:pic>
        <p:nvPicPr>
          <p:cNvPr id="11" name="Picture 10">
            <a:extLst>
              <a:ext uri="{FF2B5EF4-FFF2-40B4-BE49-F238E27FC236}">
                <a16:creationId xmlns:a16="http://schemas.microsoft.com/office/drawing/2014/main" id="{F7502D90-D609-2201-7B64-B46C2C122D99}"/>
              </a:ext>
            </a:extLst>
          </p:cNvPr>
          <p:cNvPicPr>
            <a:picLocks noChangeAspect="1"/>
          </p:cNvPicPr>
          <p:nvPr/>
        </p:nvPicPr>
        <p:blipFill>
          <a:blip r:embed="rId4"/>
          <a:stretch>
            <a:fillRect/>
          </a:stretch>
        </p:blipFill>
        <p:spPr>
          <a:xfrm>
            <a:off x="6320846" y="1717682"/>
            <a:ext cx="2629374" cy="3274243"/>
          </a:xfrm>
          <a:prstGeom prst="rect">
            <a:avLst/>
          </a:prstGeom>
        </p:spPr>
      </p:pic>
      <p:sp>
        <p:nvSpPr>
          <p:cNvPr id="12" name="TextBox 11">
            <a:extLst>
              <a:ext uri="{FF2B5EF4-FFF2-40B4-BE49-F238E27FC236}">
                <a16:creationId xmlns:a16="http://schemas.microsoft.com/office/drawing/2014/main" id="{DCAD3B2E-04F4-C5AA-6CC3-D60C37BF3BAA}"/>
              </a:ext>
            </a:extLst>
          </p:cNvPr>
          <p:cNvSpPr txBox="1"/>
          <p:nvPr/>
        </p:nvSpPr>
        <p:spPr>
          <a:xfrm>
            <a:off x="6311045" y="1462844"/>
            <a:ext cx="2921052" cy="276999"/>
          </a:xfrm>
          <a:prstGeom prst="rect">
            <a:avLst/>
          </a:prstGeom>
          <a:noFill/>
        </p:spPr>
        <p:txBody>
          <a:bodyPr wrap="square" rtlCol="0">
            <a:spAutoFit/>
          </a:bodyPr>
          <a:lstStyle/>
          <a:p>
            <a:r>
              <a:rPr lang="en-US" sz="1200" b="1" dirty="0"/>
              <a:t>Skewness for 1 sample dataset</a:t>
            </a:r>
          </a:p>
        </p:txBody>
      </p:sp>
    </p:spTree>
    <p:extLst>
      <p:ext uri="{BB962C8B-B14F-4D97-AF65-F5344CB8AC3E}">
        <p14:creationId xmlns:p14="http://schemas.microsoft.com/office/powerpoint/2010/main" val="30840957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DE9B078C-B264-0509-2BB6-9FD239FFE36D}"/>
              </a:ext>
            </a:extLst>
          </p:cNvPr>
          <p:cNvPicPr>
            <a:picLocks noChangeAspect="1"/>
          </p:cNvPicPr>
          <p:nvPr/>
        </p:nvPicPr>
        <p:blipFill>
          <a:blip r:embed="rId2"/>
          <a:stretch>
            <a:fillRect/>
          </a:stretch>
        </p:blipFill>
        <p:spPr>
          <a:xfrm>
            <a:off x="288009" y="895971"/>
            <a:ext cx="6386513" cy="3613289"/>
          </a:xfrm>
          <a:prstGeom prst="rect">
            <a:avLst/>
          </a:prstGeom>
        </p:spPr>
      </p:pic>
      <p:pic>
        <p:nvPicPr>
          <p:cNvPr id="14" name="Picture 13">
            <a:extLst>
              <a:ext uri="{FF2B5EF4-FFF2-40B4-BE49-F238E27FC236}">
                <a16:creationId xmlns:a16="http://schemas.microsoft.com/office/drawing/2014/main" id="{60DE1DF9-B2F6-E58A-40D7-74B6C06A32F9}"/>
              </a:ext>
            </a:extLst>
          </p:cNvPr>
          <p:cNvPicPr>
            <a:picLocks noChangeAspect="1"/>
          </p:cNvPicPr>
          <p:nvPr/>
        </p:nvPicPr>
        <p:blipFill>
          <a:blip r:embed="rId3"/>
          <a:stretch>
            <a:fillRect/>
          </a:stretch>
        </p:blipFill>
        <p:spPr>
          <a:xfrm>
            <a:off x="98226" y="405125"/>
            <a:ext cx="7358063" cy="476025"/>
          </a:xfrm>
          <a:prstGeom prst="rect">
            <a:avLst/>
          </a:prstGeom>
        </p:spPr>
      </p:pic>
      <p:sp>
        <p:nvSpPr>
          <p:cNvPr id="15" name="Rectangle 14">
            <a:extLst>
              <a:ext uri="{FF2B5EF4-FFF2-40B4-BE49-F238E27FC236}">
                <a16:creationId xmlns:a16="http://schemas.microsoft.com/office/drawing/2014/main" id="{DBE87EDB-A214-A780-FDEE-DC2CAD44B8DE}"/>
              </a:ext>
            </a:extLst>
          </p:cNvPr>
          <p:cNvSpPr/>
          <p:nvPr/>
        </p:nvSpPr>
        <p:spPr>
          <a:xfrm>
            <a:off x="6493669" y="849018"/>
            <a:ext cx="2180630" cy="1466864"/>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7" name="Picture 16">
            <a:extLst>
              <a:ext uri="{FF2B5EF4-FFF2-40B4-BE49-F238E27FC236}">
                <a16:creationId xmlns:a16="http://schemas.microsoft.com/office/drawing/2014/main" id="{33AC84D4-2C09-9AEC-1AC3-43B677CD08B2}"/>
              </a:ext>
            </a:extLst>
          </p:cNvPr>
          <p:cNvPicPr>
            <a:picLocks noChangeAspect="1"/>
          </p:cNvPicPr>
          <p:nvPr/>
        </p:nvPicPr>
        <p:blipFill>
          <a:blip r:embed="rId4"/>
          <a:stretch>
            <a:fillRect/>
          </a:stretch>
        </p:blipFill>
        <p:spPr>
          <a:xfrm>
            <a:off x="6590109" y="971946"/>
            <a:ext cx="557213" cy="914005"/>
          </a:xfrm>
          <a:prstGeom prst="rect">
            <a:avLst/>
          </a:prstGeom>
        </p:spPr>
      </p:pic>
      <p:pic>
        <p:nvPicPr>
          <p:cNvPr id="19" name="Picture 18">
            <a:extLst>
              <a:ext uri="{FF2B5EF4-FFF2-40B4-BE49-F238E27FC236}">
                <a16:creationId xmlns:a16="http://schemas.microsoft.com/office/drawing/2014/main" id="{A6016B6C-4B42-36C9-F1F5-3FF853ECC8C3}"/>
              </a:ext>
            </a:extLst>
          </p:cNvPr>
          <p:cNvPicPr>
            <a:picLocks noChangeAspect="1"/>
          </p:cNvPicPr>
          <p:nvPr/>
        </p:nvPicPr>
        <p:blipFill>
          <a:blip r:embed="rId5"/>
          <a:stretch>
            <a:fillRect/>
          </a:stretch>
        </p:blipFill>
        <p:spPr>
          <a:xfrm>
            <a:off x="7363420" y="1648839"/>
            <a:ext cx="1257301" cy="570362"/>
          </a:xfrm>
          <a:prstGeom prst="rect">
            <a:avLst/>
          </a:prstGeom>
        </p:spPr>
      </p:pic>
      <p:pic>
        <p:nvPicPr>
          <p:cNvPr id="21" name="Picture 20">
            <a:extLst>
              <a:ext uri="{FF2B5EF4-FFF2-40B4-BE49-F238E27FC236}">
                <a16:creationId xmlns:a16="http://schemas.microsoft.com/office/drawing/2014/main" id="{2E89C569-036E-FBF2-A2CF-A0ABFEAD2658}"/>
              </a:ext>
            </a:extLst>
          </p:cNvPr>
          <p:cNvPicPr>
            <a:picLocks noChangeAspect="1"/>
          </p:cNvPicPr>
          <p:nvPr/>
        </p:nvPicPr>
        <p:blipFill>
          <a:blip r:embed="rId6"/>
          <a:stretch>
            <a:fillRect/>
          </a:stretch>
        </p:blipFill>
        <p:spPr>
          <a:xfrm>
            <a:off x="7172325" y="964802"/>
            <a:ext cx="1257300" cy="664369"/>
          </a:xfrm>
          <a:prstGeom prst="rect">
            <a:avLst/>
          </a:prstGeom>
        </p:spPr>
      </p:pic>
      <p:pic>
        <p:nvPicPr>
          <p:cNvPr id="23" name="Picture 22">
            <a:extLst>
              <a:ext uri="{FF2B5EF4-FFF2-40B4-BE49-F238E27FC236}">
                <a16:creationId xmlns:a16="http://schemas.microsoft.com/office/drawing/2014/main" id="{B58EE976-68A7-6B79-9BBA-1C851382C831}"/>
              </a:ext>
            </a:extLst>
          </p:cNvPr>
          <p:cNvPicPr>
            <a:picLocks noChangeAspect="1"/>
          </p:cNvPicPr>
          <p:nvPr/>
        </p:nvPicPr>
        <p:blipFill>
          <a:blip r:embed="rId7"/>
          <a:stretch>
            <a:fillRect/>
          </a:stretch>
        </p:blipFill>
        <p:spPr>
          <a:xfrm>
            <a:off x="7224117" y="2341782"/>
            <a:ext cx="1153716" cy="701279"/>
          </a:xfrm>
          <a:prstGeom prst="rect">
            <a:avLst/>
          </a:prstGeom>
        </p:spPr>
      </p:pic>
      <p:pic>
        <p:nvPicPr>
          <p:cNvPr id="25" name="Picture 24">
            <a:extLst>
              <a:ext uri="{FF2B5EF4-FFF2-40B4-BE49-F238E27FC236}">
                <a16:creationId xmlns:a16="http://schemas.microsoft.com/office/drawing/2014/main" id="{6211D70B-65E0-6F45-8427-DC077A568B78}"/>
              </a:ext>
            </a:extLst>
          </p:cNvPr>
          <p:cNvPicPr>
            <a:picLocks noChangeAspect="1"/>
          </p:cNvPicPr>
          <p:nvPr/>
        </p:nvPicPr>
        <p:blipFill>
          <a:blip r:embed="rId8"/>
          <a:stretch>
            <a:fillRect/>
          </a:stretch>
        </p:blipFill>
        <p:spPr>
          <a:xfrm>
            <a:off x="7172326" y="3043061"/>
            <a:ext cx="1501973" cy="692944"/>
          </a:xfrm>
          <a:prstGeom prst="rect">
            <a:avLst/>
          </a:prstGeom>
        </p:spPr>
      </p:pic>
      <p:pic>
        <p:nvPicPr>
          <p:cNvPr id="27" name="Picture 26">
            <a:extLst>
              <a:ext uri="{FF2B5EF4-FFF2-40B4-BE49-F238E27FC236}">
                <a16:creationId xmlns:a16="http://schemas.microsoft.com/office/drawing/2014/main" id="{88AA926A-477E-A771-EFAA-4F58767C32CD}"/>
              </a:ext>
            </a:extLst>
          </p:cNvPr>
          <p:cNvPicPr>
            <a:picLocks noChangeAspect="1"/>
          </p:cNvPicPr>
          <p:nvPr/>
        </p:nvPicPr>
        <p:blipFill>
          <a:blip r:embed="rId9"/>
          <a:stretch>
            <a:fillRect/>
          </a:stretch>
        </p:blipFill>
        <p:spPr>
          <a:xfrm>
            <a:off x="6566892" y="2373568"/>
            <a:ext cx="657225" cy="826773"/>
          </a:xfrm>
          <a:prstGeom prst="rect">
            <a:avLst/>
          </a:prstGeom>
        </p:spPr>
      </p:pic>
      <p:pic>
        <p:nvPicPr>
          <p:cNvPr id="29" name="Picture 28">
            <a:extLst>
              <a:ext uri="{FF2B5EF4-FFF2-40B4-BE49-F238E27FC236}">
                <a16:creationId xmlns:a16="http://schemas.microsoft.com/office/drawing/2014/main" id="{D02B661A-CC45-C8D0-0C85-296B37F9D692}"/>
              </a:ext>
            </a:extLst>
          </p:cNvPr>
          <p:cNvPicPr>
            <a:picLocks noChangeAspect="1"/>
          </p:cNvPicPr>
          <p:nvPr/>
        </p:nvPicPr>
        <p:blipFill>
          <a:blip r:embed="rId10"/>
          <a:stretch>
            <a:fillRect/>
          </a:stretch>
        </p:blipFill>
        <p:spPr>
          <a:xfrm>
            <a:off x="7489275" y="3825511"/>
            <a:ext cx="350044" cy="878681"/>
          </a:xfrm>
          <a:prstGeom prst="rect">
            <a:avLst/>
          </a:prstGeom>
        </p:spPr>
      </p:pic>
      <p:pic>
        <p:nvPicPr>
          <p:cNvPr id="31" name="Picture 30">
            <a:extLst>
              <a:ext uri="{FF2B5EF4-FFF2-40B4-BE49-F238E27FC236}">
                <a16:creationId xmlns:a16="http://schemas.microsoft.com/office/drawing/2014/main" id="{95E18EE9-C193-DAF2-7172-EBCB9CF886E0}"/>
              </a:ext>
            </a:extLst>
          </p:cNvPr>
          <p:cNvPicPr>
            <a:picLocks noChangeAspect="1"/>
          </p:cNvPicPr>
          <p:nvPr/>
        </p:nvPicPr>
        <p:blipFill>
          <a:blip r:embed="rId11"/>
          <a:stretch>
            <a:fillRect/>
          </a:stretch>
        </p:blipFill>
        <p:spPr>
          <a:xfrm>
            <a:off x="7495220" y="4704191"/>
            <a:ext cx="338154" cy="393363"/>
          </a:xfrm>
          <a:prstGeom prst="rect">
            <a:avLst/>
          </a:prstGeom>
        </p:spPr>
      </p:pic>
      <p:pic>
        <p:nvPicPr>
          <p:cNvPr id="33" name="Picture 32">
            <a:extLst>
              <a:ext uri="{FF2B5EF4-FFF2-40B4-BE49-F238E27FC236}">
                <a16:creationId xmlns:a16="http://schemas.microsoft.com/office/drawing/2014/main" id="{553BDBB1-AD55-B102-B5B6-F876EADE0281}"/>
              </a:ext>
            </a:extLst>
          </p:cNvPr>
          <p:cNvPicPr>
            <a:picLocks noChangeAspect="1"/>
          </p:cNvPicPr>
          <p:nvPr/>
        </p:nvPicPr>
        <p:blipFill>
          <a:blip r:embed="rId12"/>
          <a:stretch>
            <a:fillRect/>
          </a:stretch>
        </p:blipFill>
        <p:spPr>
          <a:xfrm>
            <a:off x="6903487" y="3843369"/>
            <a:ext cx="585788" cy="842963"/>
          </a:xfrm>
          <a:prstGeom prst="rect">
            <a:avLst/>
          </a:prstGeom>
        </p:spPr>
      </p:pic>
      <p:sp>
        <p:nvSpPr>
          <p:cNvPr id="34" name="Rectangle 33">
            <a:extLst>
              <a:ext uri="{FF2B5EF4-FFF2-40B4-BE49-F238E27FC236}">
                <a16:creationId xmlns:a16="http://schemas.microsoft.com/office/drawing/2014/main" id="{CE369FAC-7196-917C-1364-F07AD54A33EB}"/>
              </a:ext>
            </a:extLst>
          </p:cNvPr>
          <p:cNvSpPr/>
          <p:nvPr/>
        </p:nvSpPr>
        <p:spPr>
          <a:xfrm>
            <a:off x="6495455" y="2326309"/>
            <a:ext cx="2178844" cy="1401372"/>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5" name="Rectangle 34">
            <a:extLst>
              <a:ext uri="{FF2B5EF4-FFF2-40B4-BE49-F238E27FC236}">
                <a16:creationId xmlns:a16="http://schemas.microsoft.com/office/drawing/2014/main" id="{CDE98FBC-1019-4278-1016-7DF7167AE078}"/>
              </a:ext>
            </a:extLst>
          </p:cNvPr>
          <p:cNvSpPr/>
          <p:nvPr/>
        </p:nvSpPr>
        <p:spPr>
          <a:xfrm>
            <a:off x="6493669" y="3774940"/>
            <a:ext cx="2180630" cy="1344653"/>
          </a:xfrm>
          <a:prstGeom prst="rect">
            <a:avLst/>
          </a:prstGeom>
          <a:noFill/>
          <a:ln w="571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39" name="Straight Connector 38">
            <a:extLst>
              <a:ext uri="{FF2B5EF4-FFF2-40B4-BE49-F238E27FC236}">
                <a16:creationId xmlns:a16="http://schemas.microsoft.com/office/drawing/2014/main" id="{E7C44FB0-DF9A-F441-3E22-8C1E3610BC29}"/>
              </a:ext>
            </a:extLst>
          </p:cNvPr>
          <p:cNvCxnSpPr/>
          <p:nvPr/>
        </p:nvCxnSpPr>
        <p:spPr>
          <a:xfrm>
            <a:off x="367453" y="4675648"/>
            <a:ext cx="564356"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E0B083A0-1035-DA62-25D3-D268A361015F}"/>
              </a:ext>
            </a:extLst>
          </p:cNvPr>
          <p:cNvCxnSpPr/>
          <p:nvPr/>
        </p:nvCxnSpPr>
        <p:spPr>
          <a:xfrm>
            <a:off x="3298627" y="4689967"/>
            <a:ext cx="564356" cy="0"/>
          </a:xfrm>
          <a:prstGeom prst="line">
            <a:avLst/>
          </a:prstGeom>
          <a:ln w="57150">
            <a:solidFill>
              <a:srgbClr val="00B0F0"/>
            </a:solidFill>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4268B804-0B39-3CCD-DE0F-0C636C5CCA72}"/>
              </a:ext>
            </a:extLst>
          </p:cNvPr>
          <p:cNvSpPr txBox="1"/>
          <p:nvPr/>
        </p:nvSpPr>
        <p:spPr>
          <a:xfrm>
            <a:off x="899788" y="4454461"/>
            <a:ext cx="2040488" cy="430887"/>
          </a:xfrm>
          <a:prstGeom prst="rect">
            <a:avLst/>
          </a:prstGeom>
          <a:noFill/>
        </p:spPr>
        <p:txBody>
          <a:bodyPr wrap="square" rtlCol="0">
            <a:spAutoFit/>
          </a:bodyPr>
          <a:lstStyle/>
          <a:p>
            <a:r>
              <a:rPr lang="en-IN" sz="1100" dirty="0"/>
              <a:t>Used for problem solving using machine learning</a:t>
            </a:r>
          </a:p>
        </p:txBody>
      </p:sp>
      <p:sp>
        <p:nvSpPr>
          <p:cNvPr id="43" name="TextBox 42">
            <a:extLst>
              <a:ext uri="{FF2B5EF4-FFF2-40B4-BE49-F238E27FC236}">
                <a16:creationId xmlns:a16="http://schemas.microsoft.com/office/drawing/2014/main" id="{9DDBF340-CF34-EC45-1AE7-4C2AB698DAB4}"/>
              </a:ext>
            </a:extLst>
          </p:cNvPr>
          <p:cNvSpPr txBox="1"/>
          <p:nvPr/>
        </p:nvSpPr>
        <p:spPr>
          <a:xfrm>
            <a:off x="3868927" y="4454461"/>
            <a:ext cx="2040488" cy="430887"/>
          </a:xfrm>
          <a:prstGeom prst="rect">
            <a:avLst/>
          </a:prstGeom>
          <a:noFill/>
        </p:spPr>
        <p:txBody>
          <a:bodyPr wrap="square" rtlCol="0">
            <a:spAutoFit/>
          </a:bodyPr>
          <a:lstStyle/>
          <a:p>
            <a:r>
              <a:rPr lang="en-IN" sz="1100" dirty="0"/>
              <a:t>Valuable ad-hoc insight as outcome of entire study</a:t>
            </a:r>
          </a:p>
        </p:txBody>
      </p:sp>
      <p:sp>
        <p:nvSpPr>
          <p:cNvPr id="4" name="Google Shape;1969;p39">
            <a:extLst>
              <a:ext uri="{FF2B5EF4-FFF2-40B4-BE49-F238E27FC236}">
                <a16:creationId xmlns:a16="http://schemas.microsoft.com/office/drawing/2014/main" id="{CE4E7568-765C-D993-5C21-3536C51DACCB}"/>
              </a:ext>
            </a:extLst>
          </p:cNvPr>
          <p:cNvSpPr txBox="1">
            <a:spLocks noChangeArrowheads="1"/>
          </p:cNvSpPr>
          <p:nvPr/>
        </p:nvSpPr>
        <p:spPr bwMode="auto">
          <a:xfrm>
            <a:off x="0" y="45403"/>
            <a:ext cx="9144000" cy="3759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spcFirstLastPara="1" vert="horz" wrap="square" lIns="91440" tIns="45720" rIns="91440" bIns="45720" numCol="1" anchor="b" anchorCtr="0" compatLnSpc="1">
            <a:prstTxWarp prst="textNoShape">
              <a:avLst/>
            </a:prstTxWarp>
            <a:noAutofit/>
          </a:bodyPr>
          <a:lstStyle>
            <a:lvl1pPr lvl="0" algn="l" defTabSz="685800" rtl="0" fontAlgn="base">
              <a:lnSpc>
                <a:spcPct val="90000"/>
              </a:lnSpc>
              <a:spcBef>
                <a:spcPts val="0"/>
              </a:spcBef>
              <a:spcAft>
                <a:spcPts val="0"/>
              </a:spcAft>
              <a:buSzPts val="2600"/>
              <a:buNone/>
              <a:defRPr sz="2600" kern="1200">
                <a:solidFill>
                  <a:schemeClr val="tx1"/>
                </a:solidFill>
                <a:latin typeface="+mj-lt"/>
                <a:ea typeface="+mj-ea"/>
                <a:cs typeface="+mj-cs"/>
              </a:defRPr>
            </a:lvl1pPr>
            <a:lvl2pPr lvl="1" algn="l" defTabSz="685800" rtl="0" fontAlgn="base">
              <a:lnSpc>
                <a:spcPct val="90000"/>
              </a:lnSpc>
              <a:spcBef>
                <a:spcPts val="0"/>
              </a:spcBef>
              <a:spcAft>
                <a:spcPts val="0"/>
              </a:spcAft>
              <a:buSzPts val="2400"/>
              <a:buNone/>
              <a:defRPr sz="2400">
                <a:solidFill>
                  <a:schemeClr val="tx1"/>
                </a:solidFill>
                <a:latin typeface="Calibri Light" panose="020F0302020204030204" pitchFamily="34" charset="0"/>
              </a:defRPr>
            </a:lvl2pPr>
            <a:lvl3pPr lvl="2" algn="l" defTabSz="685800" rtl="0" fontAlgn="base">
              <a:lnSpc>
                <a:spcPct val="90000"/>
              </a:lnSpc>
              <a:spcBef>
                <a:spcPts val="0"/>
              </a:spcBef>
              <a:spcAft>
                <a:spcPts val="0"/>
              </a:spcAft>
              <a:buSzPts val="2400"/>
              <a:buNone/>
              <a:defRPr sz="2400">
                <a:solidFill>
                  <a:schemeClr val="tx1"/>
                </a:solidFill>
                <a:latin typeface="Calibri Light" panose="020F0302020204030204" pitchFamily="34" charset="0"/>
              </a:defRPr>
            </a:lvl3pPr>
            <a:lvl4pPr lvl="3" algn="l" defTabSz="685800" rtl="0" fontAlgn="base">
              <a:lnSpc>
                <a:spcPct val="90000"/>
              </a:lnSpc>
              <a:spcBef>
                <a:spcPts val="0"/>
              </a:spcBef>
              <a:spcAft>
                <a:spcPts val="0"/>
              </a:spcAft>
              <a:buSzPts val="2400"/>
              <a:buNone/>
              <a:defRPr sz="2400">
                <a:solidFill>
                  <a:schemeClr val="tx1"/>
                </a:solidFill>
                <a:latin typeface="Calibri Light" panose="020F0302020204030204" pitchFamily="34" charset="0"/>
              </a:defRPr>
            </a:lvl4pPr>
            <a:lvl5pPr lvl="4" algn="l" defTabSz="685800" rtl="0" fontAlgn="base">
              <a:lnSpc>
                <a:spcPct val="90000"/>
              </a:lnSpc>
              <a:spcBef>
                <a:spcPts val="0"/>
              </a:spcBef>
              <a:spcAft>
                <a:spcPts val="0"/>
              </a:spcAft>
              <a:buSzPts val="2400"/>
              <a:buNone/>
              <a:defRPr sz="2400">
                <a:solidFill>
                  <a:schemeClr val="tx1"/>
                </a:solidFill>
                <a:latin typeface="Calibri Light" panose="020F0302020204030204" pitchFamily="34" charset="0"/>
              </a:defRPr>
            </a:lvl5pPr>
            <a:lvl6pPr marL="457200" lvl="5" algn="l" defTabSz="685800" rtl="0" fontAlgn="base">
              <a:lnSpc>
                <a:spcPct val="90000"/>
              </a:lnSpc>
              <a:spcBef>
                <a:spcPts val="0"/>
              </a:spcBef>
              <a:spcAft>
                <a:spcPts val="0"/>
              </a:spcAft>
              <a:buSzPts val="2400"/>
              <a:buNone/>
              <a:defRPr sz="2400">
                <a:solidFill>
                  <a:schemeClr val="tx1"/>
                </a:solidFill>
                <a:latin typeface="Calibri Light" panose="020F0302020204030204" pitchFamily="34" charset="0"/>
              </a:defRPr>
            </a:lvl6pPr>
            <a:lvl7pPr marL="914400" lvl="6" algn="l" defTabSz="685800" rtl="0" fontAlgn="base">
              <a:lnSpc>
                <a:spcPct val="90000"/>
              </a:lnSpc>
              <a:spcBef>
                <a:spcPts val="0"/>
              </a:spcBef>
              <a:spcAft>
                <a:spcPts val="0"/>
              </a:spcAft>
              <a:buSzPts val="2400"/>
              <a:buNone/>
              <a:defRPr sz="2400">
                <a:solidFill>
                  <a:schemeClr val="tx1"/>
                </a:solidFill>
                <a:latin typeface="Calibri Light" panose="020F0302020204030204" pitchFamily="34" charset="0"/>
              </a:defRPr>
            </a:lvl7pPr>
            <a:lvl8pPr marL="1371600" lvl="7" algn="l" defTabSz="685800" rtl="0" fontAlgn="base">
              <a:lnSpc>
                <a:spcPct val="90000"/>
              </a:lnSpc>
              <a:spcBef>
                <a:spcPts val="0"/>
              </a:spcBef>
              <a:spcAft>
                <a:spcPts val="0"/>
              </a:spcAft>
              <a:buSzPts val="2400"/>
              <a:buNone/>
              <a:defRPr sz="2400">
                <a:solidFill>
                  <a:schemeClr val="tx1"/>
                </a:solidFill>
                <a:latin typeface="Calibri Light" panose="020F0302020204030204" pitchFamily="34" charset="0"/>
              </a:defRPr>
            </a:lvl8pPr>
            <a:lvl9pPr marL="1828800" lvl="8" algn="l" defTabSz="685800" rtl="0" fontAlgn="base">
              <a:lnSpc>
                <a:spcPct val="90000"/>
              </a:lnSpc>
              <a:spcBef>
                <a:spcPts val="0"/>
              </a:spcBef>
              <a:spcAft>
                <a:spcPts val="0"/>
              </a:spcAft>
              <a:buSzPts val="2400"/>
              <a:buNone/>
              <a:defRPr sz="2400">
                <a:solidFill>
                  <a:schemeClr val="tx1"/>
                </a:solidFill>
                <a:latin typeface="Calibri Light" panose="020F0302020204030204" pitchFamily="34" charset="0"/>
              </a:defRPr>
            </a:lvl9pPr>
          </a:lstStyle>
          <a:p>
            <a:pPr eaLnBrk="1" hangingPunct="1">
              <a:spcBef>
                <a:spcPct val="0"/>
              </a:spcBef>
              <a:spcAft>
                <a:spcPct val="0"/>
              </a:spcAft>
              <a:buClr>
                <a:srgbClr val="5F6368"/>
              </a:buClr>
            </a:pPr>
            <a:r>
              <a:rPr lang="en-IN" altLang="en-US" sz="2000" b="1" dirty="0">
                <a:solidFill>
                  <a:schemeClr val="bg1"/>
                </a:solidFill>
                <a:latin typeface="Righteous"/>
                <a:ea typeface="Righteous"/>
                <a:cs typeface="Righteous"/>
                <a:sym typeface="Righteous"/>
              </a:rPr>
              <a:t>Data Co-relation matrix</a:t>
            </a:r>
            <a:endParaRPr lang="en-US" altLang="en-US" sz="2000" b="1" dirty="0">
              <a:solidFill>
                <a:schemeClr val="bg1"/>
              </a:solidFill>
              <a:latin typeface="Righteous"/>
              <a:ea typeface="Righteous"/>
              <a:cs typeface="Righteous"/>
              <a:sym typeface="Righteous"/>
            </a:endParaRPr>
          </a:p>
        </p:txBody>
      </p:sp>
    </p:spTree>
    <p:extLst>
      <p:ext uri="{BB962C8B-B14F-4D97-AF65-F5344CB8AC3E}">
        <p14:creationId xmlns:p14="http://schemas.microsoft.com/office/powerpoint/2010/main" val="30833781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Google Shape;1969;p39"/>
          <p:cNvSpPr>
            <a:spLocks noGrp="1" noChangeArrowheads="1"/>
          </p:cNvSpPr>
          <p:nvPr>
            <p:ph type="title"/>
          </p:nvPr>
        </p:nvSpPr>
        <p:spPr>
          <a:xfrm>
            <a:off x="0" y="45403"/>
            <a:ext cx="9144000" cy="375928"/>
          </a:xfrm>
        </p:spPr>
        <p:txBody>
          <a:bodyPr/>
          <a:lstStyle/>
          <a:p>
            <a:pPr>
              <a:spcBef>
                <a:spcPct val="0"/>
              </a:spcBef>
              <a:spcAft>
                <a:spcPct val="0"/>
              </a:spcAft>
              <a:buClr>
                <a:srgbClr val="5F6368"/>
              </a:buClr>
              <a:buFont typeface="Righteous"/>
              <a:buNone/>
            </a:pPr>
            <a:r>
              <a:rPr lang="en-IN" altLang="en-US" sz="2000" b="1" dirty="0">
                <a:solidFill>
                  <a:schemeClr val="bg1"/>
                </a:solidFill>
                <a:latin typeface="Righteous"/>
                <a:ea typeface="Righteous"/>
                <a:cs typeface="Righteous"/>
                <a:sym typeface="Righteous"/>
              </a:rPr>
              <a:t>Solution Block Diagram</a:t>
            </a:r>
            <a:endParaRPr lang="en-US" altLang="en-US" sz="2000" b="1" dirty="0">
              <a:solidFill>
                <a:schemeClr val="bg1"/>
              </a:solidFill>
              <a:latin typeface="Righteous"/>
              <a:ea typeface="Righteous"/>
              <a:cs typeface="Righteous"/>
              <a:sym typeface="Righteous"/>
            </a:endParaRPr>
          </a:p>
        </p:txBody>
      </p:sp>
      <p:grpSp>
        <p:nvGrpSpPr>
          <p:cNvPr id="5" name="Group 4"/>
          <p:cNvGrpSpPr/>
          <p:nvPr/>
        </p:nvGrpSpPr>
        <p:grpSpPr>
          <a:xfrm>
            <a:off x="131303" y="609936"/>
            <a:ext cx="8591107" cy="4369982"/>
            <a:chOff x="108442" y="477129"/>
            <a:chExt cx="11975116" cy="6269658"/>
          </a:xfrm>
        </p:grpSpPr>
        <p:sp>
          <p:nvSpPr>
            <p:cNvPr id="10" name="Rectangle: Rounded Corners 5">
              <a:extLst>
                <a:ext uri="{FF2B5EF4-FFF2-40B4-BE49-F238E27FC236}">
                  <a16:creationId xmlns:a16="http://schemas.microsoft.com/office/drawing/2014/main" id="{CE69AB42-60F8-4499-B9B3-D8789C35FF5B}"/>
                </a:ext>
              </a:extLst>
            </p:cNvPr>
            <p:cNvSpPr/>
            <p:nvPr/>
          </p:nvSpPr>
          <p:spPr>
            <a:xfrm>
              <a:off x="108442" y="728617"/>
              <a:ext cx="5699760" cy="5032103"/>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200"/>
            </a:p>
          </p:txBody>
        </p:sp>
        <p:sp>
          <p:nvSpPr>
            <p:cNvPr id="11" name="Rectangle: Rounded Corners 6">
              <a:extLst>
                <a:ext uri="{FF2B5EF4-FFF2-40B4-BE49-F238E27FC236}">
                  <a16:creationId xmlns:a16="http://schemas.microsoft.com/office/drawing/2014/main" id="{76E6281C-195C-427F-A56F-71E3F56E3FD1}"/>
                </a:ext>
              </a:extLst>
            </p:cNvPr>
            <p:cNvSpPr/>
            <p:nvPr/>
          </p:nvSpPr>
          <p:spPr>
            <a:xfrm>
              <a:off x="6383798" y="728617"/>
              <a:ext cx="5699760" cy="5032103"/>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200"/>
            </a:p>
          </p:txBody>
        </p:sp>
        <p:sp>
          <p:nvSpPr>
            <p:cNvPr id="12" name="Rectangle: Rounded Corners 7">
              <a:extLst>
                <a:ext uri="{FF2B5EF4-FFF2-40B4-BE49-F238E27FC236}">
                  <a16:creationId xmlns:a16="http://schemas.microsoft.com/office/drawing/2014/main" id="{74DE2A2F-06C1-4D3D-83B8-28B25CAC4592}"/>
                </a:ext>
              </a:extLst>
            </p:cNvPr>
            <p:cNvSpPr/>
            <p:nvPr/>
          </p:nvSpPr>
          <p:spPr>
            <a:xfrm>
              <a:off x="944880" y="477129"/>
              <a:ext cx="3764280" cy="251488"/>
            </a:xfrm>
            <a:prstGeom prst="round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a:t>Bearing Temperature prediction</a:t>
              </a:r>
            </a:p>
          </p:txBody>
        </p:sp>
        <p:sp>
          <p:nvSpPr>
            <p:cNvPr id="13" name="Rectangle: Rounded Corners 8">
              <a:extLst>
                <a:ext uri="{FF2B5EF4-FFF2-40B4-BE49-F238E27FC236}">
                  <a16:creationId xmlns:a16="http://schemas.microsoft.com/office/drawing/2014/main" id="{4EB1A678-26C7-4E62-9B70-91303341A2B5}"/>
                </a:ext>
              </a:extLst>
            </p:cNvPr>
            <p:cNvSpPr/>
            <p:nvPr/>
          </p:nvSpPr>
          <p:spPr>
            <a:xfrm>
              <a:off x="7351538" y="477129"/>
              <a:ext cx="3764280" cy="251488"/>
            </a:xfrm>
            <a:prstGeom prst="round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a:t>Vibration future value prediction</a:t>
              </a:r>
            </a:p>
          </p:txBody>
        </p:sp>
        <p:sp>
          <p:nvSpPr>
            <p:cNvPr id="19" name="Rectangle: Rounded Corners 15">
              <a:extLst>
                <a:ext uri="{FF2B5EF4-FFF2-40B4-BE49-F238E27FC236}">
                  <a16:creationId xmlns:a16="http://schemas.microsoft.com/office/drawing/2014/main" id="{BC5B9708-4475-411C-BE2B-7AB38512D84F}"/>
                </a:ext>
              </a:extLst>
            </p:cNvPr>
            <p:cNvSpPr/>
            <p:nvPr/>
          </p:nvSpPr>
          <p:spPr>
            <a:xfrm>
              <a:off x="944879" y="5086461"/>
              <a:ext cx="1635126" cy="499160"/>
            </a:xfrm>
            <a:prstGeom prst="roundRect">
              <a:avLst>
                <a:gd name="adj" fmla="val 0"/>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a:t>Accuracy  threshold</a:t>
              </a:r>
            </a:p>
          </p:txBody>
        </p:sp>
        <p:pic>
          <p:nvPicPr>
            <p:cNvPr id="21" name="Picture 20">
              <a:extLst>
                <a:ext uri="{FF2B5EF4-FFF2-40B4-BE49-F238E27FC236}">
                  <a16:creationId xmlns:a16="http://schemas.microsoft.com/office/drawing/2014/main" id="{AB228F95-5972-4179-83D9-875CEC1F4255}"/>
                </a:ext>
              </a:extLst>
            </p:cNvPr>
            <p:cNvPicPr>
              <a:picLocks noChangeAspect="1"/>
            </p:cNvPicPr>
            <p:nvPr/>
          </p:nvPicPr>
          <p:blipFill>
            <a:blip r:embed="rId3"/>
            <a:stretch>
              <a:fillRect/>
            </a:stretch>
          </p:blipFill>
          <p:spPr>
            <a:xfrm>
              <a:off x="2140332" y="3226654"/>
              <a:ext cx="1600200" cy="923925"/>
            </a:xfrm>
            <a:prstGeom prst="rect">
              <a:avLst/>
            </a:prstGeom>
          </p:spPr>
        </p:pic>
        <p:pic>
          <p:nvPicPr>
            <p:cNvPr id="22" name="Picture 21">
              <a:extLst>
                <a:ext uri="{FF2B5EF4-FFF2-40B4-BE49-F238E27FC236}">
                  <a16:creationId xmlns:a16="http://schemas.microsoft.com/office/drawing/2014/main" id="{49E083E9-3E29-4611-8AB9-895CC3DA5F3A}"/>
                </a:ext>
              </a:extLst>
            </p:cNvPr>
            <p:cNvPicPr>
              <a:picLocks noChangeAspect="1"/>
            </p:cNvPicPr>
            <p:nvPr/>
          </p:nvPicPr>
          <p:blipFill>
            <a:blip r:embed="rId4"/>
            <a:stretch>
              <a:fillRect/>
            </a:stretch>
          </p:blipFill>
          <p:spPr>
            <a:xfrm>
              <a:off x="2580005" y="821571"/>
              <a:ext cx="703898" cy="654328"/>
            </a:xfrm>
            <a:prstGeom prst="rect">
              <a:avLst/>
            </a:prstGeom>
          </p:spPr>
        </p:pic>
        <p:sp>
          <p:nvSpPr>
            <p:cNvPr id="23" name="Rectangle: Rounded Corners 20">
              <a:extLst>
                <a:ext uri="{FF2B5EF4-FFF2-40B4-BE49-F238E27FC236}">
                  <a16:creationId xmlns:a16="http://schemas.microsoft.com/office/drawing/2014/main" id="{AF211E51-2D76-42B5-A96E-0E91F6B8E751}"/>
                </a:ext>
              </a:extLst>
            </p:cNvPr>
            <p:cNvSpPr/>
            <p:nvPr/>
          </p:nvSpPr>
          <p:spPr>
            <a:xfrm>
              <a:off x="2021077" y="1528218"/>
              <a:ext cx="1958340" cy="4542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a:t>Bearing Temp data </a:t>
              </a:r>
            </a:p>
          </p:txBody>
        </p:sp>
        <p:sp>
          <p:nvSpPr>
            <p:cNvPr id="24" name="Rectangle: Rounded Corners 21">
              <a:extLst>
                <a:ext uri="{FF2B5EF4-FFF2-40B4-BE49-F238E27FC236}">
                  <a16:creationId xmlns:a16="http://schemas.microsoft.com/office/drawing/2014/main" id="{3EF32FB9-9A4B-4A5E-85CC-ED495BDAA5B9}"/>
                </a:ext>
              </a:extLst>
            </p:cNvPr>
            <p:cNvSpPr/>
            <p:nvPr/>
          </p:nvSpPr>
          <p:spPr>
            <a:xfrm>
              <a:off x="2021077" y="4218149"/>
              <a:ext cx="1958340" cy="4991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200" dirty="0"/>
            </a:p>
            <a:p>
              <a:pPr algn="ctr"/>
              <a:r>
                <a:rPr lang="en-IN" sz="1200" dirty="0"/>
                <a:t>Recurrent Neural Network</a:t>
              </a:r>
            </a:p>
            <a:p>
              <a:pPr algn="ctr"/>
              <a:endParaRPr lang="en-IN" sz="1200" dirty="0"/>
            </a:p>
          </p:txBody>
        </p:sp>
        <p:pic>
          <p:nvPicPr>
            <p:cNvPr id="25" name="Picture 24">
              <a:extLst>
                <a:ext uri="{FF2B5EF4-FFF2-40B4-BE49-F238E27FC236}">
                  <a16:creationId xmlns:a16="http://schemas.microsoft.com/office/drawing/2014/main" id="{6F217BD1-2CBA-4E6C-9853-AA0232F18A41}"/>
                </a:ext>
              </a:extLst>
            </p:cNvPr>
            <p:cNvPicPr>
              <a:picLocks noChangeAspect="1"/>
            </p:cNvPicPr>
            <p:nvPr/>
          </p:nvPicPr>
          <p:blipFill>
            <a:blip r:embed="rId5"/>
            <a:stretch>
              <a:fillRect/>
            </a:stretch>
          </p:blipFill>
          <p:spPr>
            <a:xfrm>
              <a:off x="2580005" y="2030724"/>
              <a:ext cx="720854" cy="678452"/>
            </a:xfrm>
            <a:prstGeom prst="rect">
              <a:avLst/>
            </a:prstGeom>
          </p:spPr>
        </p:pic>
        <p:sp>
          <p:nvSpPr>
            <p:cNvPr id="26" name="Rectangle: Rounded Corners 23">
              <a:extLst>
                <a:ext uri="{FF2B5EF4-FFF2-40B4-BE49-F238E27FC236}">
                  <a16:creationId xmlns:a16="http://schemas.microsoft.com/office/drawing/2014/main" id="{C4BFBFEA-A2E3-4674-A68A-315377ACB5E7}"/>
                </a:ext>
              </a:extLst>
            </p:cNvPr>
            <p:cNvSpPr/>
            <p:nvPr/>
          </p:nvSpPr>
          <p:spPr>
            <a:xfrm>
              <a:off x="2021077" y="2758325"/>
              <a:ext cx="1958340" cy="4542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a:t>ETL</a:t>
              </a:r>
            </a:p>
          </p:txBody>
        </p:sp>
        <p:pic>
          <p:nvPicPr>
            <p:cNvPr id="27" name="Picture 26">
              <a:extLst>
                <a:ext uri="{FF2B5EF4-FFF2-40B4-BE49-F238E27FC236}">
                  <a16:creationId xmlns:a16="http://schemas.microsoft.com/office/drawing/2014/main" id="{F215B7A3-4025-4911-A8DF-F1F8B154C976}"/>
                </a:ext>
              </a:extLst>
            </p:cNvPr>
            <p:cNvPicPr>
              <a:picLocks noChangeAspect="1"/>
            </p:cNvPicPr>
            <p:nvPr/>
          </p:nvPicPr>
          <p:blipFill>
            <a:blip r:embed="rId3"/>
            <a:stretch>
              <a:fillRect/>
            </a:stretch>
          </p:blipFill>
          <p:spPr>
            <a:xfrm>
              <a:off x="8477411" y="3226654"/>
              <a:ext cx="1600200" cy="923925"/>
            </a:xfrm>
            <a:prstGeom prst="rect">
              <a:avLst/>
            </a:prstGeom>
          </p:spPr>
        </p:pic>
        <p:pic>
          <p:nvPicPr>
            <p:cNvPr id="28" name="Picture 27">
              <a:extLst>
                <a:ext uri="{FF2B5EF4-FFF2-40B4-BE49-F238E27FC236}">
                  <a16:creationId xmlns:a16="http://schemas.microsoft.com/office/drawing/2014/main" id="{3478FEB6-A889-4D00-850C-A095A6D90F9B}"/>
                </a:ext>
              </a:extLst>
            </p:cNvPr>
            <p:cNvPicPr>
              <a:picLocks noChangeAspect="1"/>
            </p:cNvPicPr>
            <p:nvPr/>
          </p:nvPicPr>
          <p:blipFill>
            <a:blip r:embed="rId4"/>
            <a:stretch>
              <a:fillRect/>
            </a:stretch>
          </p:blipFill>
          <p:spPr>
            <a:xfrm>
              <a:off x="8917083" y="821571"/>
              <a:ext cx="703898" cy="654328"/>
            </a:xfrm>
            <a:prstGeom prst="rect">
              <a:avLst/>
            </a:prstGeom>
          </p:spPr>
        </p:pic>
        <p:sp>
          <p:nvSpPr>
            <p:cNvPr id="29" name="Rectangle: Rounded Corners 26">
              <a:extLst>
                <a:ext uri="{FF2B5EF4-FFF2-40B4-BE49-F238E27FC236}">
                  <a16:creationId xmlns:a16="http://schemas.microsoft.com/office/drawing/2014/main" id="{1E97F0D9-7DD1-4819-93C5-7A23AA9D7B87}"/>
                </a:ext>
              </a:extLst>
            </p:cNvPr>
            <p:cNvSpPr/>
            <p:nvPr/>
          </p:nvSpPr>
          <p:spPr>
            <a:xfrm>
              <a:off x="8379255" y="1527363"/>
              <a:ext cx="1958340" cy="4542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a:t>Vibration Data</a:t>
              </a:r>
            </a:p>
          </p:txBody>
        </p:sp>
        <p:sp>
          <p:nvSpPr>
            <p:cNvPr id="30" name="Rectangle: Rounded Corners 27">
              <a:extLst>
                <a:ext uri="{FF2B5EF4-FFF2-40B4-BE49-F238E27FC236}">
                  <a16:creationId xmlns:a16="http://schemas.microsoft.com/office/drawing/2014/main" id="{D75541F8-A28D-46CF-916D-117173FD7655}"/>
                </a:ext>
              </a:extLst>
            </p:cNvPr>
            <p:cNvSpPr/>
            <p:nvPr/>
          </p:nvSpPr>
          <p:spPr>
            <a:xfrm>
              <a:off x="8358157" y="4218149"/>
              <a:ext cx="1958340" cy="4542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a:t>Linear Regression</a:t>
              </a:r>
            </a:p>
          </p:txBody>
        </p:sp>
        <p:pic>
          <p:nvPicPr>
            <p:cNvPr id="31" name="Picture 30">
              <a:extLst>
                <a:ext uri="{FF2B5EF4-FFF2-40B4-BE49-F238E27FC236}">
                  <a16:creationId xmlns:a16="http://schemas.microsoft.com/office/drawing/2014/main" id="{C399235E-34DB-4F2D-846E-C31906840063}"/>
                </a:ext>
              </a:extLst>
            </p:cNvPr>
            <p:cNvPicPr>
              <a:picLocks noChangeAspect="1"/>
            </p:cNvPicPr>
            <p:nvPr/>
          </p:nvPicPr>
          <p:blipFill>
            <a:blip r:embed="rId5"/>
            <a:stretch>
              <a:fillRect/>
            </a:stretch>
          </p:blipFill>
          <p:spPr>
            <a:xfrm>
              <a:off x="8917083" y="2030724"/>
              <a:ext cx="720854" cy="678452"/>
            </a:xfrm>
            <a:prstGeom prst="rect">
              <a:avLst/>
            </a:prstGeom>
          </p:spPr>
        </p:pic>
        <p:sp>
          <p:nvSpPr>
            <p:cNvPr id="32" name="Rectangle: Rounded Corners 29">
              <a:extLst>
                <a:ext uri="{FF2B5EF4-FFF2-40B4-BE49-F238E27FC236}">
                  <a16:creationId xmlns:a16="http://schemas.microsoft.com/office/drawing/2014/main" id="{043C2E97-771A-4293-88DB-7C158B96B0CC}"/>
                </a:ext>
              </a:extLst>
            </p:cNvPr>
            <p:cNvSpPr/>
            <p:nvPr/>
          </p:nvSpPr>
          <p:spPr>
            <a:xfrm>
              <a:off x="8358157" y="2758325"/>
              <a:ext cx="1958340" cy="4542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a:t>ETL</a:t>
              </a:r>
            </a:p>
          </p:txBody>
        </p:sp>
        <p:sp>
          <p:nvSpPr>
            <p:cNvPr id="33" name="Rectangle: Rounded Corners 30">
              <a:extLst>
                <a:ext uri="{FF2B5EF4-FFF2-40B4-BE49-F238E27FC236}">
                  <a16:creationId xmlns:a16="http://schemas.microsoft.com/office/drawing/2014/main" id="{418F4A64-B08E-4A24-A3AA-92D4CB06CD36}"/>
                </a:ext>
              </a:extLst>
            </p:cNvPr>
            <p:cNvSpPr/>
            <p:nvPr/>
          </p:nvSpPr>
          <p:spPr>
            <a:xfrm>
              <a:off x="7398278" y="5098523"/>
              <a:ext cx="1591438" cy="454211"/>
            </a:xfrm>
            <a:prstGeom prst="roundRect">
              <a:avLst>
                <a:gd name="adj" fmla="val 0"/>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a:t>RMSE</a:t>
              </a:r>
            </a:p>
          </p:txBody>
        </p:sp>
        <p:sp>
          <p:nvSpPr>
            <p:cNvPr id="42" name="Rectangle: Rounded Corners 39">
              <a:extLst>
                <a:ext uri="{FF2B5EF4-FFF2-40B4-BE49-F238E27FC236}">
                  <a16:creationId xmlns:a16="http://schemas.microsoft.com/office/drawing/2014/main" id="{EA715EA7-0B44-4213-9AAC-0F109FF3B6F0}"/>
                </a:ext>
              </a:extLst>
            </p:cNvPr>
            <p:cNvSpPr/>
            <p:nvPr/>
          </p:nvSpPr>
          <p:spPr>
            <a:xfrm>
              <a:off x="944879" y="5921991"/>
              <a:ext cx="10225469" cy="824796"/>
            </a:xfrm>
            <a:prstGeom prst="roundRect">
              <a:avLst>
                <a:gd name="adj" fmla="val 0"/>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a:t>If all the accuracy scores are high generate signal </a:t>
              </a:r>
              <a:r>
                <a:rPr lang="en-IN" sz="1200" b="1" dirty="0">
                  <a:solidFill>
                    <a:srgbClr val="FF0000"/>
                  </a:solidFill>
                </a:rPr>
                <a:t>STOP</a:t>
              </a:r>
              <a:r>
                <a:rPr lang="en-IN" sz="1200" dirty="0"/>
                <a:t> , if anomaly observed in any step generate signal </a:t>
              </a:r>
              <a:r>
                <a:rPr lang="en-IN" sz="1200" b="1" dirty="0">
                  <a:solidFill>
                    <a:srgbClr val="00B050"/>
                  </a:solidFill>
                </a:rPr>
                <a:t>RUN</a:t>
              </a:r>
              <a:r>
                <a:rPr lang="en-IN" sz="1200" dirty="0"/>
                <a:t>. If any value observed beyond specified limit generate signal </a:t>
              </a:r>
              <a:r>
                <a:rPr lang="en-IN" sz="1200" b="1" dirty="0">
                  <a:solidFill>
                    <a:srgbClr val="FFFF00"/>
                  </a:solidFill>
                </a:rPr>
                <a:t>CHECK</a:t>
              </a:r>
              <a:r>
                <a:rPr lang="en-IN" sz="1200" dirty="0"/>
                <a:t>. </a:t>
              </a:r>
            </a:p>
          </p:txBody>
        </p:sp>
      </p:grpSp>
      <p:sp>
        <p:nvSpPr>
          <p:cNvPr id="2" name="Rectangle: Rounded Corners 15">
            <a:extLst>
              <a:ext uri="{FF2B5EF4-FFF2-40B4-BE49-F238E27FC236}">
                <a16:creationId xmlns:a16="http://schemas.microsoft.com/office/drawing/2014/main" id="{80C9CF3F-AA4C-7418-3BF5-EF8634A75C7B}"/>
              </a:ext>
            </a:extLst>
          </p:cNvPr>
          <p:cNvSpPr/>
          <p:nvPr/>
        </p:nvSpPr>
        <p:spPr>
          <a:xfrm>
            <a:off x="2302071" y="3815406"/>
            <a:ext cx="1173061" cy="347917"/>
          </a:xfrm>
          <a:prstGeom prst="roundRect">
            <a:avLst>
              <a:gd name="adj" fmla="val 0"/>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a:t>Limiting temperature</a:t>
            </a:r>
          </a:p>
        </p:txBody>
      </p:sp>
      <p:sp>
        <p:nvSpPr>
          <p:cNvPr id="3" name="Rectangle: Rounded Corners 15">
            <a:extLst>
              <a:ext uri="{FF2B5EF4-FFF2-40B4-BE49-F238E27FC236}">
                <a16:creationId xmlns:a16="http://schemas.microsoft.com/office/drawing/2014/main" id="{E78BA2AB-EB7F-57F3-422C-2A4E310BE01C}"/>
              </a:ext>
            </a:extLst>
          </p:cNvPr>
          <p:cNvSpPr/>
          <p:nvPr/>
        </p:nvSpPr>
        <p:spPr>
          <a:xfrm>
            <a:off x="7026098" y="3811357"/>
            <a:ext cx="1173061" cy="347917"/>
          </a:xfrm>
          <a:prstGeom prst="roundRect">
            <a:avLst>
              <a:gd name="adj" fmla="val 0"/>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a:t>Limiting value</a:t>
            </a:r>
          </a:p>
        </p:txBody>
      </p:sp>
    </p:spTree>
    <p:extLst>
      <p:ext uri="{BB962C8B-B14F-4D97-AF65-F5344CB8AC3E}">
        <p14:creationId xmlns:p14="http://schemas.microsoft.com/office/powerpoint/2010/main" val="25476749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Google Shape;1950;p37"/>
          <p:cNvSpPr>
            <a:spLocks noGrp="1" noChangeArrowheads="1"/>
          </p:cNvSpPr>
          <p:nvPr>
            <p:ph type="title"/>
          </p:nvPr>
        </p:nvSpPr>
        <p:spPr>
          <a:xfrm>
            <a:off x="0" y="53340"/>
            <a:ext cx="5133975" cy="355600"/>
          </a:xfrm>
        </p:spPr>
        <p:txBody>
          <a:bodyPr/>
          <a:lstStyle/>
          <a:p>
            <a:pPr>
              <a:spcBef>
                <a:spcPct val="0"/>
              </a:spcBef>
              <a:spcAft>
                <a:spcPct val="0"/>
              </a:spcAft>
              <a:buClr>
                <a:srgbClr val="5F6368"/>
              </a:buClr>
              <a:buFont typeface="Righteous"/>
              <a:buNone/>
            </a:pPr>
            <a:r>
              <a:rPr lang="en-IN" altLang="en-US" sz="2000" b="1" dirty="0">
                <a:solidFill>
                  <a:schemeClr val="bg1"/>
                </a:solidFill>
                <a:latin typeface="Righteous"/>
                <a:ea typeface="Righteous"/>
                <a:cs typeface="Righteous"/>
                <a:sym typeface="Righteous"/>
              </a:rPr>
              <a:t>RNN - LSTM</a:t>
            </a:r>
            <a:endParaRPr lang="en-US" altLang="en-US" sz="2000" b="1" dirty="0">
              <a:solidFill>
                <a:srgbClr val="92D050"/>
              </a:solidFill>
              <a:latin typeface="Righteous"/>
              <a:ea typeface="Righteous"/>
              <a:cs typeface="Righteous"/>
              <a:sym typeface="Righteous"/>
            </a:endParaRPr>
          </a:p>
        </p:txBody>
      </p:sp>
      <p:sp>
        <p:nvSpPr>
          <p:cNvPr id="7" name="Subtitle 2">
            <a:extLst>
              <a:ext uri="{FF2B5EF4-FFF2-40B4-BE49-F238E27FC236}">
                <a16:creationId xmlns:a16="http://schemas.microsoft.com/office/drawing/2014/main" id="{D2771A2A-7755-424C-9E5A-2E11720F3C8E}"/>
              </a:ext>
            </a:extLst>
          </p:cNvPr>
          <p:cNvSpPr txBox="1">
            <a:spLocks/>
          </p:cNvSpPr>
          <p:nvPr/>
        </p:nvSpPr>
        <p:spPr>
          <a:xfrm>
            <a:off x="159489" y="408941"/>
            <a:ext cx="3313176" cy="2960984"/>
          </a:xfrm>
          <a:prstGeom prst="rect">
            <a:avLst/>
          </a:prstGeom>
        </p:spPr>
        <p:txBody>
          <a:bodyPr spcFirstLastPara="1" vert="horz" lIns="91440" tIns="45720" rIns="91440" bIns="45720" rtlCol="0">
            <a:noAutofit/>
          </a:bodyPr>
          <a:lstStyle>
            <a:lvl1pPr marL="457200" lvl="0" indent="-330200" algn="l" defTabSz="685800" rtl="0" fontAlgn="base">
              <a:lnSpc>
                <a:spcPct val="90000"/>
              </a:lnSpc>
              <a:spcBef>
                <a:spcPts val="0"/>
              </a:spcBef>
              <a:spcAft>
                <a:spcPts val="0"/>
              </a:spcAft>
              <a:buSzPts val="1600"/>
              <a:buFont typeface="Arial" panose="020B0604020202020204" pitchFamily="34" charset="0"/>
              <a:buChar char="●"/>
              <a:defRPr sz="1600" kern="1200">
                <a:solidFill>
                  <a:schemeClr val="tx1"/>
                </a:solidFill>
                <a:latin typeface="+mn-lt"/>
                <a:ea typeface="+mn-ea"/>
                <a:cs typeface="+mn-cs"/>
              </a:defRPr>
            </a:lvl1pPr>
            <a:lvl2pPr marL="914400" lvl="1" indent="-330200" algn="l" defTabSz="685800" rtl="0" fontAlgn="base">
              <a:lnSpc>
                <a:spcPct val="90000"/>
              </a:lnSpc>
              <a:spcBef>
                <a:spcPts val="1600"/>
              </a:spcBef>
              <a:spcAft>
                <a:spcPts val="0"/>
              </a:spcAft>
              <a:buSzPts val="1600"/>
              <a:buFont typeface="Arial" panose="020B0604020202020204" pitchFamily="34" charset="0"/>
              <a:buChar char="○"/>
              <a:defRPr sz="1600" kern="1200">
                <a:solidFill>
                  <a:schemeClr val="tx1"/>
                </a:solidFill>
                <a:latin typeface="+mn-lt"/>
                <a:ea typeface="+mn-ea"/>
                <a:cs typeface="+mn-cs"/>
              </a:defRPr>
            </a:lvl2pPr>
            <a:lvl3pPr marL="1371600" lvl="2" indent="-330200" algn="l" defTabSz="685800" rtl="0" fontAlgn="base">
              <a:lnSpc>
                <a:spcPct val="90000"/>
              </a:lnSpc>
              <a:spcBef>
                <a:spcPts val="1600"/>
              </a:spcBef>
              <a:spcAft>
                <a:spcPts val="0"/>
              </a:spcAft>
              <a:buSzPts val="1600"/>
              <a:buFont typeface="Arial" panose="020B0604020202020204" pitchFamily="34" charset="0"/>
              <a:buChar char="■"/>
              <a:defRPr sz="1600" kern="1200">
                <a:solidFill>
                  <a:schemeClr val="tx1"/>
                </a:solidFill>
                <a:latin typeface="+mn-lt"/>
                <a:ea typeface="+mn-ea"/>
                <a:cs typeface="+mn-cs"/>
              </a:defRPr>
            </a:lvl3pPr>
            <a:lvl4pPr marL="1828800" lvl="3" indent="-330200" algn="l" defTabSz="685800" rtl="0" fontAlgn="base">
              <a:lnSpc>
                <a:spcPct val="90000"/>
              </a:lnSpc>
              <a:spcBef>
                <a:spcPts val="1600"/>
              </a:spcBef>
              <a:spcAft>
                <a:spcPts val="0"/>
              </a:spcAft>
              <a:buSzPts val="1600"/>
              <a:buFont typeface="Arial" panose="020B0604020202020204" pitchFamily="34" charset="0"/>
              <a:buChar char="●"/>
              <a:defRPr sz="1600" kern="1200">
                <a:solidFill>
                  <a:schemeClr val="tx1"/>
                </a:solidFill>
                <a:latin typeface="+mn-lt"/>
                <a:ea typeface="+mn-ea"/>
                <a:cs typeface="+mn-cs"/>
              </a:defRPr>
            </a:lvl4pPr>
            <a:lvl5pPr marL="2286000" lvl="4" indent="-330200" algn="l" defTabSz="685800" rtl="0" fontAlgn="base">
              <a:lnSpc>
                <a:spcPct val="90000"/>
              </a:lnSpc>
              <a:spcBef>
                <a:spcPts val="1600"/>
              </a:spcBef>
              <a:spcAft>
                <a:spcPts val="0"/>
              </a:spcAft>
              <a:buSzPts val="1600"/>
              <a:buFont typeface="Arial" panose="020B0604020202020204" pitchFamily="34" charset="0"/>
              <a:buChar char="○"/>
              <a:defRPr sz="1600" kern="1200">
                <a:solidFill>
                  <a:schemeClr val="tx1"/>
                </a:solidFill>
                <a:latin typeface="+mn-lt"/>
                <a:ea typeface="+mn-ea"/>
                <a:cs typeface="+mn-cs"/>
              </a:defRPr>
            </a:lvl5pPr>
            <a:lvl6pPr marL="2743200" lvl="5" indent="-330200" algn="l" defTabSz="685800" rtl="0" eaLnBrk="1" latinLnBrk="0" hangingPunct="1">
              <a:lnSpc>
                <a:spcPct val="90000"/>
              </a:lnSpc>
              <a:spcBef>
                <a:spcPts val="1600"/>
              </a:spcBef>
              <a:spcAft>
                <a:spcPts val="0"/>
              </a:spcAft>
              <a:buSzPts val="1600"/>
              <a:buFont typeface="Arial" panose="020B0604020202020204" pitchFamily="34" charset="0"/>
              <a:buChar char="■"/>
              <a:defRPr sz="1600" kern="1200">
                <a:solidFill>
                  <a:schemeClr val="tx1"/>
                </a:solidFill>
                <a:latin typeface="+mn-lt"/>
                <a:ea typeface="+mn-ea"/>
                <a:cs typeface="+mn-cs"/>
              </a:defRPr>
            </a:lvl6pPr>
            <a:lvl7pPr marL="3200400" lvl="6" indent="-330200" algn="l" defTabSz="685800" rtl="0" eaLnBrk="1" latinLnBrk="0" hangingPunct="1">
              <a:lnSpc>
                <a:spcPct val="90000"/>
              </a:lnSpc>
              <a:spcBef>
                <a:spcPts val="1600"/>
              </a:spcBef>
              <a:spcAft>
                <a:spcPts val="0"/>
              </a:spcAft>
              <a:buSzPts val="1600"/>
              <a:buFont typeface="Arial" panose="020B0604020202020204" pitchFamily="34" charset="0"/>
              <a:buChar char="●"/>
              <a:defRPr sz="1600" kern="1200">
                <a:solidFill>
                  <a:schemeClr val="tx1"/>
                </a:solidFill>
                <a:latin typeface="+mn-lt"/>
                <a:ea typeface="+mn-ea"/>
                <a:cs typeface="+mn-cs"/>
              </a:defRPr>
            </a:lvl7pPr>
            <a:lvl8pPr marL="3657600" lvl="7" indent="-330200" algn="l" defTabSz="685800" rtl="0" eaLnBrk="1" latinLnBrk="0" hangingPunct="1">
              <a:lnSpc>
                <a:spcPct val="90000"/>
              </a:lnSpc>
              <a:spcBef>
                <a:spcPts val="1600"/>
              </a:spcBef>
              <a:spcAft>
                <a:spcPts val="0"/>
              </a:spcAft>
              <a:buSzPts val="1600"/>
              <a:buFont typeface="Arial" panose="020B0604020202020204" pitchFamily="34" charset="0"/>
              <a:buChar char="○"/>
              <a:defRPr sz="1600" kern="1200">
                <a:solidFill>
                  <a:schemeClr val="tx1"/>
                </a:solidFill>
                <a:latin typeface="+mn-lt"/>
                <a:ea typeface="+mn-ea"/>
                <a:cs typeface="+mn-cs"/>
              </a:defRPr>
            </a:lvl8pPr>
            <a:lvl9pPr marL="4114800" lvl="8" indent="-330200" algn="l" defTabSz="685800" rtl="0" eaLnBrk="1" latinLnBrk="0" hangingPunct="1">
              <a:lnSpc>
                <a:spcPct val="90000"/>
              </a:lnSpc>
              <a:spcBef>
                <a:spcPts val="1600"/>
              </a:spcBef>
              <a:spcAft>
                <a:spcPts val="1600"/>
              </a:spcAft>
              <a:buSzPts val="1600"/>
              <a:buFont typeface="Arial" panose="020B0604020202020204" pitchFamily="34" charset="0"/>
              <a:buChar char="■"/>
              <a:defRPr sz="1600" kern="1200">
                <a:solidFill>
                  <a:schemeClr val="tx1"/>
                </a:solidFill>
                <a:latin typeface="+mn-lt"/>
                <a:ea typeface="+mn-ea"/>
                <a:cs typeface="+mn-cs"/>
              </a:defRPr>
            </a:lvl9pPr>
          </a:lstStyle>
          <a:p>
            <a:pPr marL="127000" indent="0" eaLnBrk="1" hangingPunct="1">
              <a:buNone/>
            </a:pPr>
            <a:r>
              <a:rPr lang="en-US" sz="1200" dirty="0"/>
              <a:t>A recurrent neural network (RNN) remembers past inputs due to an internal memory which is useful for predicting the next value.</a:t>
            </a:r>
            <a:endParaRPr lang="en-IN" sz="1200" dirty="0">
              <a:latin typeface="Arial" panose="020B0604020202020204" pitchFamily="34" charset="0"/>
              <a:cs typeface="Arial" panose="020B0604020202020204" pitchFamily="34" charset="0"/>
            </a:endParaRPr>
          </a:p>
          <a:p>
            <a:pPr marL="127000" indent="0" eaLnBrk="1" hangingPunct="1">
              <a:buNone/>
            </a:pPr>
            <a:endParaRPr lang="en-US" sz="1200" dirty="0">
              <a:latin typeface="Arial" panose="020B0604020202020204" pitchFamily="34" charset="0"/>
              <a:cs typeface="Arial" panose="020B0604020202020204" pitchFamily="34" charset="0"/>
            </a:endParaRPr>
          </a:p>
          <a:p>
            <a:pPr marL="127000" indent="0" eaLnBrk="1" hangingPunct="1">
              <a:buNone/>
            </a:pPr>
            <a:r>
              <a:rPr lang="en-US" sz="1200" dirty="0"/>
              <a:t>In the traditional neural network, the inputs and the outputs are independent of each other, whereas the output in RNN is dependent on prior elementals within the sequence. </a:t>
            </a:r>
          </a:p>
          <a:p>
            <a:pPr marL="127000" indent="0" eaLnBrk="1" hangingPunct="1">
              <a:buNone/>
            </a:pPr>
            <a:endParaRPr lang="en-US" sz="1200" dirty="0">
              <a:latin typeface="Arial" panose="020B0604020202020204" pitchFamily="34" charset="0"/>
              <a:cs typeface="Arial" panose="020B0604020202020204" pitchFamily="34" charset="0"/>
            </a:endParaRPr>
          </a:p>
          <a:p>
            <a:pPr marL="127000" indent="0" eaLnBrk="1" hangingPunct="1">
              <a:buNone/>
            </a:pPr>
            <a:r>
              <a:rPr lang="en-US" sz="1200" dirty="0"/>
              <a:t>The Long Short Term Memory (LSTM) designed to prevent both decaying and exploding gradient problems. Just like RNN, LSTM has repeating modules, but the structure is different. Instead of having a single layer of </a:t>
            </a:r>
            <a:r>
              <a:rPr lang="en-US" sz="1200" dirty="0" err="1"/>
              <a:t>tanh</a:t>
            </a:r>
            <a:r>
              <a:rPr lang="en-US" sz="1200" dirty="0"/>
              <a:t>, LSTM has four interacting layers that communicate with each other. This four-layered structure helps LSTM retain long-term memory. </a:t>
            </a:r>
            <a:endParaRPr lang="en-IN" sz="1200" dirty="0">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3"/>
          <a:stretch>
            <a:fillRect/>
          </a:stretch>
        </p:blipFill>
        <p:spPr>
          <a:xfrm>
            <a:off x="4027471" y="408939"/>
            <a:ext cx="4990136" cy="2847969"/>
          </a:xfrm>
          <a:prstGeom prst="rect">
            <a:avLst/>
          </a:prstGeom>
        </p:spPr>
      </p:pic>
      <p:pic>
        <p:nvPicPr>
          <p:cNvPr id="3" name="Picture 2"/>
          <p:cNvPicPr>
            <a:picLocks noChangeAspect="1"/>
          </p:cNvPicPr>
          <p:nvPr/>
        </p:nvPicPr>
        <p:blipFill>
          <a:blip r:embed="rId4"/>
          <a:stretch>
            <a:fillRect/>
          </a:stretch>
        </p:blipFill>
        <p:spPr>
          <a:xfrm>
            <a:off x="4027471" y="3351142"/>
            <a:ext cx="4633644" cy="688367"/>
          </a:xfrm>
          <a:prstGeom prst="rect">
            <a:avLst/>
          </a:prstGeom>
        </p:spPr>
      </p:pic>
      <p:pic>
        <p:nvPicPr>
          <p:cNvPr id="5" name="Picture 4"/>
          <p:cNvPicPr>
            <a:picLocks noChangeAspect="1"/>
          </p:cNvPicPr>
          <p:nvPr/>
        </p:nvPicPr>
        <p:blipFill>
          <a:blip r:embed="rId5"/>
          <a:stretch>
            <a:fillRect/>
          </a:stretch>
        </p:blipFill>
        <p:spPr>
          <a:xfrm>
            <a:off x="4027471" y="4133743"/>
            <a:ext cx="4777482" cy="842480"/>
          </a:xfrm>
          <a:prstGeom prst="rect">
            <a:avLst/>
          </a:prstGeom>
        </p:spPr>
      </p:pic>
      <p:pic>
        <p:nvPicPr>
          <p:cNvPr id="6" name="Picture 5"/>
          <p:cNvPicPr>
            <a:picLocks noChangeAspect="1"/>
          </p:cNvPicPr>
          <p:nvPr/>
        </p:nvPicPr>
        <p:blipFill>
          <a:blip r:embed="rId6"/>
          <a:stretch>
            <a:fillRect/>
          </a:stretch>
        </p:blipFill>
        <p:spPr>
          <a:xfrm>
            <a:off x="200975" y="3321832"/>
            <a:ext cx="3199772" cy="1781624"/>
          </a:xfrm>
          <a:prstGeom prst="rect">
            <a:avLst/>
          </a:prstGeom>
        </p:spPr>
      </p:pic>
    </p:spTree>
    <p:extLst>
      <p:ext uri="{BB962C8B-B14F-4D97-AF65-F5344CB8AC3E}">
        <p14:creationId xmlns:p14="http://schemas.microsoft.com/office/powerpoint/2010/main" val="17698299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Google Shape;1969;p39"/>
          <p:cNvSpPr>
            <a:spLocks noGrp="1" noChangeArrowheads="1"/>
          </p:cNvSpPr>
          <p:nvPr>
            <p:ph type="title"/>
          </p:nvPr>
        </p:nvSpPr>
        <p:spPr>
          <a:xfrm>
            <a:off x="0" y="45403"/>
            <a:ext cx="9144000" cy="375928"/>
          </a:xfrm>
        </p:spPr>
        <p:txBody>
          <a:bodyPr/>
          <a:lstStyle/>
          <a:p>
            <a:pPr>
              <a:spcBef>
                <a:spcPct val="0"/>
              </a:spcBef>
              <a:spcAft>
                <a:spcPct val="0"/>
              </a:spcAft>
              <a:buClr>
                <a:srgbClr val="5F6368"/>
              </a:buClr>
            </a:pPr>
            <a:r>
              <a:rPr lang="en-IN" altLang="en-US" sz="2000" b="1" dirty="0">
                <a:solidFill>
                  <a:schemeClr val="bg1"/>
                </a:solidFill>
                <a:latin typeface="Righteous"/>
                <a:ea typeface="Righteous"/>
                <a:cs typeface="Righteous"/>
                <a:sym typeface="Righteous"/>
              </a:rPr>
              <a:t>Bearing Temperature Method  (ML model RNN ,LSTM)</a:t>
            </a:r>
            <a:endParaRPr lang="en-US" altLang="en-US" sz="2000" b="1" dirty="0">
              <a:solidFill>
                <a:schemeClr val="bg1"/>
              </a:solidFill>
              <a:latin typeface="Righteous"/>
              <a:ea typeface="Righteous"/>
              <a:cs typeface="Righteous"/>
              <a:sym typeface="Righteous"/>
            </a:endParaRPr>
          </a:p>
        </p:txBody>
      </p:sp>
      <p:pic>
        <p:nvPicPr>
          <p:cNvPr id="27" name="Picture 26">
            <a:extLst>
              <a:ext uri="{FF2B5EF4-FFF2-40B4-BE49-F238E27FC236}">
                <a16:creationId xmlns:a16="http://schemas.microsoft.com/office/drawing/2014/main" id="{45199696-D9BE-7E9F-F5E3-BC8EF3A6FCF5}"/>
              </a:ext>
            </a:extLst>
          </p:cNvPr>
          <p:cNvPicPr>
            <a:picLocks noChangeAspect="1"/>
          </p:cNvPicPr>
          <p:nvPr/>
        </p:nvPicPr>
        <p:blipFill>
          <a:blip r:embed="rId3"/>
          <a:stretch>
            <a:fillRect/>
          </a:stretch>
        </p:blipFill>
        <p:spPr>
          <a:xfrm>
            <a:off x="7449355" y="2703497"/>
            <a:ext cx="1636588" cy="926227"/>
          </a:xfrm>
          <a:prstGeom prst="rect">
            <a:avLst/>
          </a:prstGeom>
        </p:spPr>
      </p:pic>
      <p:pic>
        <p:nvPicPr>
          <p:cNvPr id="31" name="Picture 30">
            <a:extLst>
              <a:ext uri="{FF2B5EF4-FFF2-40B4-BE49-F238E27FC236}">
                <a16:creationId xmlns:a16="http://schemas.microsoft.com/office/drawing/2014/main" id="{AB1A046E-3F7C-6A93-7ADA-EA6111765D21}"/>
              </a:ext>
            </a:extLst>
          </p:cNvPr>
          <p:cNvPicPr>
            <a:picLocks noChangeAspect="1"/>
          </p:cNvPicPr>
          <p:nvPr/>
        </p:nvPicPr>
        <p:blipFill>
          <a:blip r:embed="rId4"/>
          <a:stretch>
            <a:fillRect/>
          </a:stretch>
        </p:blipFill>
        <p:spPr>
          <a:xfrm>
            <a:off x="4468745" y="4050654"/>
            <a:ext cx="4617198" cy="509844"/>
          </a:xfrm>
          <a:prstGeom prst="rect">
            <a:avLst/>
          </a:prstGeom>
        </p:spPr>
      </p:pic>
      <p:graphicFrame>
        <p:nvGraphicFramePr>
          <p:cNvPr id="2" name="Diagram 1">
            <a:extLst>
              <a:ext uri="{FF2B5EF4-FFF2-40B4-BE49-F238E27FC236}">
                <a16:creationId xmlns:a16="http://schemas.microsoft.com/office/drawing/2014/main" id="{F9BD464F-6ECA-8D70-6644-F9319A287170}"/>
              </a:ext>
            </a:extLst>
          </p:cNvPr>
          <p:cNvGraphicFramePr/>
          <p:nvPr>
            <p:extLst>
              <p:ext uri="{D42A27DB-BD31-4B8C-83A1-F6EECF244321}">
                <p14:modId xmlns:p14="http://schemas.microsoft.com/office/powerpoint/2010/main" val="2614374497"/>
              </p:ext>
            </p:extLst>
          </p:nvPr>
        </p:nvGraphicFramePr>
        <p:xfrm>
          <a:off x="127452" y="763884"/>
          <a:ext cx="4855030" cy="345405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4" name="Rectangle: Rounded Corners 3">
            <a:extLst>
              <a:ext uri="{FF2B5EF4-FFF2-40B4-BE49-F238E27FC236}">
                <a16:creationId xmlns:a16="http://schemas.microsoft.com/office/drawing/2014/main" id="{3F61550A-BE3B-6855-30FE-15E3826D683D}"/>
              </a:ext>
            </a:extLst>
          </p:cNvPr>
          <p:cNvSpPr/>
          <p:nvPr/>
        </p:nvSpPr>
        <p:spPr>
          <a:xfrm>
            <a:off x="515709" y="4242171"/>
            <a:ext cx="2039258" cy="411574"/>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PRINT RESULT</a:t>
            </a:r>
          </a:p>
        </p:txBody>
      </p:sp>
      <p:pic>
        <p:nvPicPr>
          <p:cNvPr id="5" name="Picture 4">
            <a:extLst>
              <a:ext uri="{FF2B5EF4-FFF2-40B4-BE49-F238E27FC236}">
                <a16:creationId xmlns:a16="http://schemas.microsoft.com/office/drawing/2014/main" id="{AC034889-2D9D-50BF-1F28-B642DD6215D1}"/>
              </a:ext>
            </a:extLst>
          </p:cNvPr>
          <p:cNvPicPr>
            <a:picLocks noChangeAspect="1"/>
          </p:cNvPicPr>
          <p:nvPr/>
        </p:nvPicPr>
        <p:blipFill>
          <a:blip r:embed="rId10"/>
          <a:stretch>
            <a:fillRect/>
          </a:stretch>
        </p:blipFill>
        <p:spPr>
          <a:xfrm>
            <a:off x="5084162" y="773513"/>
            <a:ext cx="4059838" cy="1747362"/>
          </a:xfrm>
          <a:prstGeom prst="rect">
            <a:avLst/>
          </a:prstGeom>
        </p:spPr>
      </p:pic>
      <p:pic>
        <p:nvPicPr>
          <p:cNvPr id="7" name="Picture 6">
            <a:extLst>
              <a:ext uri="{FF2B5EF4-FFF2-40B4-BE49-F238E27FC236}">
                <a16:creationId xmlns:a16="http://schemas.microsoft.com/office/drawing/2014/main" id="{7C7D8DB4-1EE1-E8B7-D5FA-3209817212FE}"/>
              </a:ext>
            </a:extLst>
          </p:cNvPr>
          <p:cNvPicPr>
            <a:picLocks noChangeAspect="1"/>
          </p:cNvPicPr>
          <p:nvPr/>
        </p:nvPicPr>
        <p:blipFill>
          <a:blip r:embed="rId11"/>
          <a:stretch>
            <a:fillRect/>
          </a:stretch>
        </p:blipFill>
        <p:spPr>
          <a:xfrm>
            <a:off x="5316765" y="2624789"/>
            <a:ext cx="2132590" cy="1405571"/>
          </a:xfrm>
          <a:prstGeom prst="rect">
            <a:avLst/>
          </a:prstGeom>
        </p:spPr>
      </p:pic>
      <p:sp>
        <p:nvSpPr>
          <p:cNvPr id="3" name="Rectangle 2">
            <a:extLst>
              <a:ext uri="{FF2B5EF4-FFF2-40B4-BE49-F238E27FC236}">
                <a16:creationId xmlns:a16="http://schemas.microsoft.com/office/drawing/2014/main" id="{E5E7CFC9-2612-F0FC-D0CC-3D84CBACA004}"/>
              </a:ext>
            </a:extLst>
          </p:cNvPr>
          <p:cNvSpPr/>
          <p:nvPr/>
        </p:nvSpPr>
        <p:spPr>
          <a:xfrm>
            <a:off x="4468745" y="4632703"/>
            <a:ext cx="4617198" cy="348725"/>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a:t>Range of accuracy across all dataset 89%  - 99.7%</a:t>
            </a:r>
          </a:p>
        </p:txBody>
      </p:sp>
      <p:sp>
        <p:nvSpPr>
          <p:cNvPr id="6" name="TextBox 5">
            <a:extLst>
              <a:ext uri="{FF2B5EF4-FFF2-40B4-BE49-F238E27FC236}">
                <a16:creationId xmlns:a16="http://schemas.microsoft.com/office/drawing/2014/main" id="{C2F2EFDF-836C-0F4B-ECDA-02C9D415F459}"/>
              </a:ext>
            </a:extLst>
          </p:cNvPr>
          <p:cNvSpPr txBox="1"/>
          <p:nvPr/>
        </p:nvSpPr>
        <p:spPr>
          <a:xfrm>
            <a:off x="2313259" y="421331"/>
            <a:ext cx="4495778" cy="276999"/>
          </a:xfrm>
          <a:prstGeom prst="rect">
            <a:avLst/>
          </a:prstGeom>
          <a:noFill/>
        </p:spPr>
        <p:txBody>
          <a:bodyPr wrap="square" rtlCol="0">
            <a:spAutoFit/>
          </a:bodyPr>
          <a:lstStyle/>
          <a:p>
            <a:r>
              <a:rPr lang="en-US" sz="1200" b="1" dirty="0">
                <a:solidFill>
                  <a:schemeClr val="accent1">
                    <a:lumMod val="50000"/>
                  </a:schemeClr>
                </a:solidFill>
              </a:rPr>
              <a:t>Code Repo: https://github.com/nishant5kumar/Capstone</a:t>
            </a:r>
          </a:p>
        </p:txBody>
      </p:sp>
    </p:spTree>
    <p:extLst>
      <p:ext uri="{BB962C8B-B14F-4D97-AF65-F5344CB8AC3E}">
        <p14:creationId xmlns:p14="http://schemas.microsoft.com/office/powerpoint/2010/main" val="42408957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Google Shape;1969;p39"/>
          <p:cNvSpPr>
            <a:spLocks noGrp="1" noChangeArrowheads="1"/>
          </p:cNvSpPr>
          <p:nvPr>
            <p:ph type="title"/>
          </p:nvPr>
        </p:nvSpPr>
        <p:spPr>
          <a:xfrm>
            <a:off x="0" y="45403"/>
            <a:ext cx="6284686" cy="375928"/>
          </a:xfrm>
        </p:spPr>
        <p:txBody>
          <a:bodyPr/>
          <a:lstStyle/>
          <a:p>
            <a:pPr>
              <a:spcBef>
                <a:spcPct val="0"/>
              </a:spcBef>
              <a:spcAft>
                <a:spcPct val="0"/>
              </a:spcAft>
              <a:buClr>
                <a:srgbClr val="5F6368"/>
              </a:buClr>
            </a:pPr>
            <a:r>
              <a:rPr lang="en-IN" altLang="en-US" sz="2000" b="1" dirty="0">
                <a:solidFill>
                  <a:schemeClr val="bg1"/>
                </a:solidFill>
                <a:latin typeface="Righteous"/>
                <a:ea typeface="Righteous"/>
                <a:cs typeface="Righteous"/>
                <a:sym typeface="Righteous"/>
              </a:rPr>
              <a:t>Vibration Prediction Method (Linear regression)</a:t>
            </a:r>
            <a:endParaRPr lang="en-US" altLang="en-US" sz="2000" b="1" dirty="0">
              <a:solidFill>
                <a:schemeClr val="bg1"/>
              </a:solidFill>
              <a:latin typeface="Righteous"/>
              <a:ea typeface="Righteous"/>
              <a:cs typeface="Righteous"/>
              <a:sym typeface="Righteous"/>
            </a:endParaRPr>
          </a:p>
        </p:txBody>
      </p:sp>
      <p:pic>
        <p:nvPicPr>
          <p:cNvPr id="4" name="Picture 3">
            <a:extLst>
              <a:ext uri="{FF2B5EF4-FFF2-40B4-BE49-F238E27FC236}">
                <a16:creationId xmlns:a16="http://schemas.microsoft.com/office/drawing/2014/main" id="{9C3C1044-8904-8274-3F07-66D9F2A8FD78}"/>
              </a:ext>
            </a:extLst>
          </p:cNvPr>
          <p:cNvPicPr>
            <a:picLocks noChangeAspect="1"/>
          </p:cNvPicPr>
          <p:nvPr/>
        </p:nvPicPr>
        <p:blipFill>
          <a:blip r:embed="rId3"/>
          <a:stretch>
            <a:fillRect/>
          </a:stretch>
        </p:blipFill>
        <p:spPr>
          <a:xfrm>
            <a:off x="5178943" y="449295"/>
            <a:ext cx="3679733" cy="1821126"/>
          </a:xfrm>
          <a:prstGeom prst="rect">
            <a:avLst/>
          </a:prstGeom>
        </p:spPr>
      </p:pic>
      <p:graphicFrame>
        <p:nvGraphicFramePr>
          <p:cNvPr id="24" name="Diagram 23">
            <a:extLst>
              <a:ext uri="{FF2B5EF4-FFF2-40B4-BE49-F238E27FC236}">
                <a16:creationId xmlns:a16="http://schemas.microsoft.com/office/drawing/2014/main" id="{82DB3D39-1161-5CDA-3E49-2E29C26F4D4A}"/>
              </a:ext>
            </a:extLst>
          </p:cNvPr>
          <p:cNvGraphicFramePr/>
          <p:nvPr>
            <p:extLst>
              <p:ext uri="{D42A27DB-BD31-4B8C-83A1-F6EECF244321}">
                <p14:modId xmlns:p14="http://schemas.microsoft.com/office/powerpoint/2010/main" val="701001299"/>
              </p:ext>
            </p:extLst>
          </p:nvPr>
        </p:nvGraphicFramePr>
        <p:xfrm>
          <a:off x="116115" y="566401"/>
          <a:ext cx="4380498" cy="270969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2" name="Rectangle: Rounded Corners 31">
            <a:extLst>
              <a:ext uri="{FF2B5EF4-FFF2-40B4-BE49-F238E27FC236}">
                <a16:creationId xmlns:a16="http://schemas.microsoft.com/office/drawing/2014/main" id="{EBEA535B-4C92-51C3-C800-C015206FA8C5}"/>
              </a:ext>
            </a:extLst>
          </p:cNvPr>
          <p:cNvSpPr/>
          <p:nvPr/>
        </p:nvSpPr>
        <p:spPr>
          <a:xfrm>
            <a:off x="389290" y="3276095"/>
            <a:ext cx="1651457" cy="284615"/>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PRINT RESULT</a:t>
            </a:r>
          </a:p>
        </p:txBody>
      </p:sp>
      <p:pic>
        <p:nvPicPr>
          <p:cNvPr id="34" name="Picture 33">
            <a:extLst>
              <a:ext uri="{FF2B5EF4-FFF2-40B4-BE49-F238E27FC236}">
                <a16:creationId xmlns:a16="http://schemas.microsoft.com/office/drawing/2014/main" id="{FC904D4F-855B-9548-9DA8-F98030F9B50A}"/>
              </a:ext>
            </a:extLst>
          </p:cNvPr>
          <p:cNvPicPr>
            <a:picLocks noChangeAspect="1"/>
          </p:cNvPicPr>
          <p:nvPr/>
        </p:nvPicPr>
        <p:blipFill>
          <a:blip r:embed="rId9"/>
          <a:stretch>
            <a:fillRect/>
          </a:stretch>
        </p:blipFill>
        <p:spPr>
          <a:xfrm>
            <a:off x="5089564" y="2363578"/>
            <a:ext cx="3769112" cy="1567770"/>
          </a:xfrm>
          <a:prstGeom prst="rect">
            <a:avLst/>
          </a:prstGeom>
        </p:spPr>
      </p:pic>
      <p:sp>
        <p:nvSpPr>
          <p:cNvPr id="2" name="Rectangle: Rounded Corners 1">
            <a:extLst>
              <a:ext uri="{FF2B5EF4-FFF2-40B4-BE49-F238E27FC236}">
                <a16:creationId xmlns:a16="http://schemas.microsoft.com/office/drawing/2014/main" id="{D7D701DB-EAE5-04E0-0578-13245F80855C}"/>
              </a:ext>
            </a:extLst>
          </p:cNvPr>
          <p:cNvSpPr/>
          <p:nvPr/>
        </p:nvSpPr>
        <p:spPr>
          <a:xfrm>
            <a:off x="5089564" y="4808170"/>
            <a:ext cx="3858493" cy="289927"/>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RANGE OF R2 (0.0005 to 0.6548)</a:t>
            </a:r>
          </a:p>
        </p:txBody>
      </p:sp>
      <p:pic>
        <p:nvPicPr>
          <p:cNvPr id="3" name="Picture 2">
            <a:extLst>
              <a:ext uri="{FF2B5EF4-FFF2-40B4-BE49-F238E27FC236}">
                <a16:creationId xmlns:a16="http://schemas.microsoft.com/office/drawing/2014/main" id="{2BCD705B-CE4B-B0EB-592A-F1FC103E9767}"/>
              </a:ext>
            </a:extLst>
          </p:cNvPr>
          <p:cNvPicPr>
            <a:picLocks noChangeAspect="1"/>
          </p:cNvPicPr>
          <p:nvPr/>
        </p:nvPicPr>
        <p:blipFill>
          <a:blip r:embed="rId10"/>
          <a:stretch>
            <a:fillRect/>
          </a:stretch>
        </p:blipFill>
        <p:spPr>
          <a:xfrm>
            <a:off x="5178943" y="3952836"/>
            <a:ext cx="2970478" cy="762857"/>
          </a:xfrm>
          <a:prstGeom prst="rect">
            <a:avLst/>
          </a:prstGeom>
        </p:spPr>
      </p:pic>
      <p:pic>
        <p:nvPicPr>
          <p:cNvPr id="5" name="Picture 4">
            <a:extLst>
              <a:ext uri="{FF2B5EF4-FFF2-40B4-BE49-F238E27FC236}">
                <a16:creationId xmlns:a16="http://schemas.microsoft.com/office/drawing/2014/main" id="{2F352CC8-AA23-61AC-C6CF-031FAEF9D1DD}"/>
              </a:ext>
            </a:extLst>
          </p:cNvPr>
          <p:cNvPicPr>
            <a:picLocks noChangeAspect="1"/>
          </p:cNvPicPr>
          <p:nvPr/>
        </p:nvPicPr>
        <p:blipFill>
          <a:blip r:embed="rId11"/>
          <a:stretch>
            <a:fillRect/>
          </a:stretch>
        </p:blipFill>
        <p:spPr>
          <a:xfrm>
            <a:off x="264536" y="3715397"/>
            <a:ext cx="4156074" cy="1237736"/>
          </a:xfrm>
          <a:prstGeom prst="rect">
            <a:avLst/>
          </a:prstGeom>
        </p:spPr>
      </p:pic>
    </p:spTree>
    <p:extLst>
      <p:ext uri="{BB962C8B-B14F-4D97-AF65-F5344CB8AC3E}">
        <p14:creationId xmlns:p14="http://schemas.microsoft.com/office/powerpoint/2010/main" val="7837184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7F9519-5224-5BC3-9AB7-205816C10635}"/>
              </a:ext>
            </a:extLst>
          </p:cNvPr>
          <p:cNvSpPr>
            <a:spLocks noGrp="1"/>
          </p:cNvSpPr>
          <p:nvPr>
            <p:ph type="ctrTitle"/>
          </p:nvPr>
        </p:nvSpPr>
        <p:spPr>
          <a:xfrm>
            <a:off x="-366485" y="-70022"/>
            <a:ext cx="3186113" cy="477552"/>
          </a:xfrm>
        </p:spPr>
        <p:txBody>
          <a:bodyPr>
            <a:normAutofit fontScale="90000"/>
          </a:bodyPr>
          <a:lstStyle/>
          <a:p>
            <a:br>
              <a:rPr lang="en-IN" dirty="0"/>
            </a:br>
            <a:r>
              <a:rPr lang="en-IN" sz="2700" b="1" dirty="0">
                <a:solidFill>
                  <a:schemeClr val="bg1"/>
                </a:solidFill>
              </a:rPr>
              <a:t>Hypothesis Testing</a:t>
            </a:r>
          </a:p>
        </p:txBody>
      </p:sp>
      <p:sp>
        <p:nvSpPr>
          <p:cNvPr id="3" name="Subtitle 2">
            <a:extLst>
              <a:ext uri="{FF2B5EF4-FFF2-40B4-BE49-F238E27FC236}">
                <a16:creationId xmlns:a16="http://schemas.microsoft.com/office/drawing/2014/main" id="{63512E29-5858-21A0-C522-2B58DB582DCA}"/>
              </a:ext>
            </a:extLst>
          </p:cNvPr>
          <p:cNvSpPr>
            <a:spLocks noGrp="1"/>
          </p:cNvSpPr>
          <p:nvPr>
            <p:ph type="subTitle" idx="1"/>
          </p:nvPr>
        </p:nvSpPr>
        <p:spPr>
          <a:xfrm>
            <a:off x="1015139" y="639306"/>
            <a:ext cx="6858000" cy="691643"/>
          </a:xfrm>
        </p:spPr>
        <p:txBody>
          <a:bodyPr/>
          <a:lstStyle/>
          <a:p>
            <a:r>
              <a:rPr lang="en-IN" dirty="0"/>
              <a:t>H</a:t>
            </a:r>
            <a:r>
              <a:rPr lang="en-IN" sz="1350" dirty="0"/>
              <a:t>0</a:t>
            </a:r>
            <a:r>
              <a:rPr lang="en-IN" dirty="0"/>
              <a:t> : Singular ML model is not suitable across all product categories</a:t>
            </a:r>
          </a:p>
          <a:p>
            <a:r>
              <a:rPr lang="en-IN" dirty="0"/>
              <a:t>H</a:t>
            </a:r>
            <a:r>
              <a:rPr lang="en-IN" sz="1500" dirty="0"/>
              <a:t>a</a:t>
            </a:r>
            <a:r>
              <a:rPr lang="en-IN" dirty="0"/>
              <a:t>: Singular ML model is suitable across all product categories</a:t>
            </a:r>
          </a:p>
        </p:txBody>
      </p:sp>
      <p:sp>
        <p:nvSpPr>
          <p:cNvPr id="8" name="TextBox 7">
            <a:extLst>
              <a:ext uri="{FF2B5EF4-FFF2-40B4-BE49-F238E27FC236}">
                <a16:creationId xmlns:a16="http://schemas.microsoft.com/office/drawing/2014/main" id="{3F50DC6B-DBA2-5086-BF20-05D62CAE318E}"/>
              </a:ext>
            </a:extLst>
          </p:cNvPr>
          <p:cNvSpPr txBox="1"/>
          <p:nvPr/>
        </p:nvSpPr>
        <p:spPr>
          <a:xfrm>
            <a:off x="341311" y="3954868"/>
            <a:ext cx="5957888" cy="553998"/>
          </a:xfrm>
          <a:prstGeom prst="rect">
            <a:avLst/>
          </a:prstGeom>
          <a:noFill/>
        </p:spPr>
        <p:txBody>
          <a:bodyPr wrap="square" rtlCol="0">
            <a:spAutoFit/>
          </a:bodyPr>
          <a:lstStyle/>
          <a:p>
            <a:r>
              <a:rPr lang="en-IN" sz="1000" b="1" dirty="0"/>
              <a:t>Chi Squared : Test of Independence could not be inferred due to insufficient sample size , however the model can deployed for testing in real scenario where more data shall be generated and outcome will lead to a robust inference .</a:t>
            </a:r>
          </a:p>
        </p:txBody>
      </p:sp>
      <p:sp>
        <p:nvSpPr>
          <p:cNvPr id="9" name="TextBox 8">
            <a:extLst>
              <a:ext uri="{FF2B5EF4-FFF2-40B4-BE49-F238E27FC236}">
                <a16:creationId xmlns:a16="http://schemas.microsoft.com/office/drawing/2014/main" id="{E1FE862F-1708-C4AB-4AFB-C63FC8E4DC0B}"/>
              </a:ext>
            </a:extLst>
          </p:cNvPr>
          <p:cNvSpPr txBox="1"/>
          <p:nvPr/>
        </p:nvSpPr>
        <p:spPr>
          <a:xfrm>
            <a:off x="2286000" y="3176231"/>
            <a:ext cx="1623246" cy="369332"/>
          </a:xfrm>
          <a:prstGeom prst="rect">
            <a:avLst/>
          </a:prstGeom>
          <a:noFill/>
        </p:spPr>
        <p:txBody>
          <a:bodyPr wrap="square" rtlCol="0">
            <a:spAutoFit/>
          </a:bodyPr>
          <a:lstStyle/>
          <a:p>
            <a:r>
              <a:rPr lang="en-IN" sz="900" dirty="0">
                <a:solidFill>
                  <a:srgbClr val="FF0000"/>
                </a:solidFill>
              </a:rPr>
              <a:t>Expected frequency less that 5</a:t>
            </a:r>
          </a:p>
        </p:txBody>
      </p:sp>
      <p:sp>
        <p:nvSpPr>
          <p:cNvPr id="12" name="TextBox 11">
            <a:extLst>
              <a:ext uri="{FF2B5EF4-FFF2-40B4-BE49-F238E27FC236}">
                <a16:creationId xmlns:a16="http://schemas.microsoft.com/office/drawing/2014/main" id="{46BA28A7-DC7A-163D-6B2E-4FA9D969E225}"/>
              </a:ext>
            </a:extLst>
          </p:cNvPr>
          <p:cNvSpPr txBox="1"/>
          <p:nvPr/>
        </p:nvSpPr>
        <p:spPr>
          <a:xfrm>
            <a:off x="6569822" y="3176231"/>
            <a:ext cx="1623246" cy="369332"/>
          </a:xfrm>
          <a:prstGeom prst="rect">
            <a:avLst/>
          </a:prstGeom>
          <a:noFill/>
        </p:spPr>
        <p:txBody>
          <a:bodyPr wrap="square" rtlCol="0">
            <a:spAutoFit/>
          </a:bodyPr>
          <a:lstStyle/>
          <a:p>
            <a:r>
              <a:rPr lang="en-IN" sz="900" dirty="0">
                <a:solidFill>
                  <a:srgbClr val="FF0000"/>
                </a:solidFill>
              </a:rPr>
              <a:t>Expected frequency less that 5</a:t>
            </a:r>
          </a:p>
        </p:txBody>
      </p:sp>
      <p:sp>
        <p:nvSpPr>
          <p:cNvPr id="13" name="Rectangle: Rounded Corners 12">
            <a:extLst>
              <a:ext uri="{FF2B5EF4-FFF2-40B4-BE49-F238E27FC236}">
                <a16:creationId xmlns:a16="http://schemas.microsoft.com/office/drawing/2014/main" id="{3EF74ECA-0121-5DD1-656C-8DDE5588491D}"/>
              </a:ext>
            </a:extLst>
          </p:cNvPr>
          <p:cNvSpPr/>
          <p:nvPr/>
        </p:nvSpPr>
        <p:spPr>
          <a:xfrm>
            <a:off x="242888" y="1908229"/>
            <a:ext cx="4086225" cy="1822001"/>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Rounded Corners 13">
            <a:extLst>
              <a:ext uri="{FF2B5EF4-FFF2-40B4-BE49-F238E27FC236}">
                <a16:creationId xmlns:a16="http://schemas.microsoft.com/office/drawing/2014/main" id="{10A8319B-8344-AAC1-C031-9E098C9351DC}"/>
              </a:ext>
            </a:extLst>
          </p:cNvPr>
          <p:cNvSpPr/>
          <p:nvPr/>
        </p:nvSpPr>
        <p:spPr>
          <a:xfrm>
            <a:off x="4456085" y="1898875"/>
            <a:ext cx="4086225" cy="1822001"/>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Rounded Corners 14">
            <a:extLst>
              <a:ext uri="{FF2B5EF4-FFF2-40B4-BE49-F238E27FC236}">
                <a16:creationId xmlns:a16="http://schemas.microsoft.com/office/drawing/2014/main" id="{2EC173DD-DAAF-F550-BE97-4D1031E47A89}"/>
              </a:ext>
            </a:extLst>
          </p:cNvPr>
          <p:cNvSpPr/>
          <p:nvPr/>
        </p:nvSpPr>
        <p:spPr>
          <a:xfrm>
            <a:off x="812799" y="1685925"/>
            <a:ext cx="3186113" cy="204391"/>
          </a:xfrm>
          <a:prstGeom prst="roundRect">
            <a:avLst>
              <a:gd name="adj" fmla="val 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Bearing temp prediction Model</a:t>
            </a:r>
          </a:p>
        </p:txBody>
      </p:sp>
      <p:sp>
        <p:nvSpPr>
          <p:cNvPr id="16" name="Rectangle: Rounded Corners 15">
            <a:extLst>
              <a:ext uri="{FF2B5EF4-FFF2-40B4-BE49-F238E27FC236}">
                <a16:creationId xmlns:a16="http://schemas.microsoft.com/office/drawing/2014/main" id="{2D7CFB2D-FE6F-24AA-2F89-EB0568064959}"/>
              </a:ext>
            </a:extLst>
          </p:cNvPr>
          <p:cNvSpPr/>
          <p:nvPr/>
        </p:nvSpPr>
        <p:spPr>
          <a:xfrm>
            <a:off x="4942113" y="1677653"/>
            <a:ext cx="3077029" cy="204391"/>
          </a:xfrm>
          <a:prstGeom prst="roundRect">
            <a:avLst>
              <a:gd name="adj" fmla="val 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Vibration prediction Model</a:t>
            </a:r>
          </a:p>
        </p:txBody>
      </p:sp>
      <p:pic>
        <p:nvPicPr>
          <p:cNvPr id="21" name="Picture 20">
            <a:extLst>
              <a:ext uri="{FF2B5EF4-FFF2-40B4-BE49-F238E27FC236}">
                <a16:creationId xmlns:a16="http://schemas.microsoft.com/office/drawing/2014/main" id="{6FD7C7C1-21E4-FA82-E155-4AD446E1FB5C}"/>
              </a:ext>
            </a:extLst>
          </p:cNvPr>
          <p:cNvPicPr>
            <a:picLocks noChangeAspect="1"/>
          </p:cNvPicPr>
          <p:nvPr/>
        </p:nvPicPr>
        <p:blipFill>
          <a:blip r:embed="rId2"/>
          <a:stretch>
            <a:fillRect/>
          </a:stretch>
        </p:blipFill>
        <p:spPr>
          <a:xfrm>
            <a:off x="6446152" y="2173389"/>
            <a:ext cx="1968347" cy="978734"/>
          </a:xfrm>
          <a:prstGeom prst="rect">
            <a:avLst/>
          </a:prstGeom>
        </p:spPr>
      </p:pic>
      <p:pic>
        <p:nvPicPr>
          <p:cNvPr id="22" name="Picture 21">
            <a:extLst>
              <a:ext uri="{FF2B5EF4-FFF2-40B4-BE49-F238E27FC236}">
                <a16:creationId xmlns:a16="http://schemas.microsoft.com/office/drawing/2014/main" id="{93D5EBA3-CAD0-96C9-CE3D-7C4E3C74988D}"/>
              </a:ext>
            </a:extLst>
          </p:cNvPr>
          <p:cNvPicPr>
            <a:picLocks noChangeAspect="1"/>
          </p:cNvPicPr>
          <p:nvPr/>
        </p:nvPicPr>
        <p:blipFill>
          <a:blip r:embed="rId3"/>
          <a:stretch>
            <a:fillRect/>
          </a:stretch>
        </p:blipFill>
        <p:spPr>
          <a:xfrm>
            <a:off x="287837" y="2168389"/>
            <a:ext cx="1939393" cy="983734"/>
          </a:xfrm>
          <a:prstGeom prst="rect">
            <a:avLst/>
          </a:prstGeom>
        </p:spPr>
      </p:pic>
      <p:pic>
        <p:nvPicPr>
          <p:cNvPr id="25" name="Picture 24">
            <a:extLst>
              <a:ext uri="{FF2B5EF4-FFF2-40B4-BE49-F238E27FC236}">
                <a16:creationId xmlns:a16="http://schemas.microsoft.com/office/drawing/2014/main" id="{26095C61-F8CA-47F3-F930-D4223279223E}"/>
              </a:ext>
            </a:extLst>
          </p:cNvPr>
          <p:cNvPicPr>
            <a:picLocks noChangeAspect="1"/>
          </p:cNvPicPr>
          <p:nvPr/>
        </p:nvPicPr>
        <p:blipFill>
          <a:blip r:embed="rId4"/>
          <a:stretch>
            <a:fillRect/>
          </a:stretch>
        </p:blipFill>
        <p:spPr>
          <a:xfrm>
            <a:off x="2284381" y="2169055"/>
            <a:ext cx="1881219" cy="983068"/>
          </a:xfrm>
          <a:prstGeom prst="rect">
            <a:avLst/>
          </a:prstGeom>
        </p:spPr>
      </p:pic>
      <p:pic>
        <p:nvPicPr>
          <p:cNvPr id="26" name="Picture 25">
            <a:extLst>
              <a:ext uri="{FF2B5EF4-FFF2-40B4-BE49-F238E27FC236}">
                <a16:creationId xmlns:a16="http://schemas.microsoft.com/office/drawing/2014/main" id="{D145C4A3-40E2-F7B1-2697-A8B48D9BC978}"/>
              </a:ext>
            </a:extLst>
          </p:cNvPr>
          <p:cNvPicPr>
            <a:picLocks noChangeAspect="1"/>
          </p:cNvPicPr>
          <p:nvPr/>
        </p:nvPicPr>
        <p:blipFill>
          <a:blip r:embed="rId5"/>
          <a:stretch>
            <a:fillRect/>
          </a:stretch>
        </p:blipFill>
        <p:spPr>
          <a:xfrm>
            <a:off x="4513587" y="2164669"/>
            <a:ext cx="1875063" cy="978734"/>
          </a:xfrm>
          <a:prstGeom prst="rect">
            <a:avLst/>
          </a:prstGeom>
        </p:spPr>
      </p:pic>
    </p:spTree>
    <p:extLst>
      <p:ext uri="{BB962C8B-B14F-4D97-AF65-F5344CB8AC3E}">
        <p14:creationId xmlns:p14="http://schemas.microsoft.com/office/powerpoint/2010/main" val="30215991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0B1739C7-5FA5-CFDE-55AC-B9778914CA4D}"/>
              </a:ext>
            </a:extLst>
          </p:cNvPr>
          <p:cNvSpPr/>
          <p:nvPr/>
        </p:nvSpPr>
        <p:spPr>
          <a:xfrm>
            <a:off x="1426106" y="647218"/>
            <a:ext cx="4415894" cy="409571"/>
          </a:xfrm>
          <a:prstGeom prst="roundRect">
            <a:avLst/>
          </a:prstGeom>
          <a:solidFill>
            <a:srgbClr val="0070C0"/>
          </a:solidFill>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b="1" dirty="0"/>
              <a:t>Analysis of Business Case with respect to investment and time</a:t>
            </a:r>
            <a:r>
              <a:rPr lang="en-IN" dirty="0"/>
              <a:t>	</a:t>
            </a:r>
          </a:p>
        </p:txBody>
      </p:sp>
      <p:sp>
        <p:nvSpPr>
          <p:cNvPr id="5" name="Rectangle: Rounded Corners 4">
            <a:extLst>
              <a:ext uri="{FF2B5EF4-FFF2-40B4-BE49-F238E27FC236}">
                <a16:creationId xmlns:a16="http://schemas.microsoft.com/office/drawing/2014/main" id="{D60B1F83-9380-D512-89EB-89AA38C261C1}"/>
              </a:ext>
            </a:extLst>
          </p:cNvPr>
          <p:cNvSpPr/>
          <p:nvPr/>
        </p:nvSpPr>
        <p:spPr>
          <a:xfrm>
            <a:off x="1440393" y="1097274"/>
            <a:ext cx="4641093" cy="409571"/>
          </a:xfrm>
          <a:prstGeom prst="roundRect">
            <a:avLst/>
          </a:prstGeom>
          <a:solidFill>
            <a:srgbClr val="0070C0"/>
          </a:solidFill>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1200" b="1" dirty="0"/>
              <a:t>Principal time component analysis using testing time pareto</a:t>
            </a:r>
          </a:p>
        </p:txBody>
      </p:sp>
      <p:sp>
        <p:nvSpPr>
          <p:cNvPr id="6" name="Rectangle: Rounded Corners 5">
            <a:extLst>
              <a:ext uri="{FF2B5EF4-FFF2-40B4-BE49-F238E27FC236}">
                <a16:creationId xmlns:a16="http://schemas.microsoft.com/office/drawing/2014/main" id="{4ADB0C12-189E-8868-9880-C9B926D288D7}"/>
              </a:ext>
            </a:extLst>
          </p:cNvPr>
          <p:cNvSpPr/>
          <p:nvPr/>
        </p:nvSpPr>
        <p:spPr>
          <a:xfrm>
            <a:off x="1440394" y="1552099"/>
            <a:ext cx="5054749" cy="488153"/>
          </a:xfrm>
          <a:prstGeom prst="roundRect">
            <a:avLst/>
          </a:prstGeom>
          <a:solidFill>
            <a:srgbClr val="0070C0"/>
          </a:solidFill>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1200" b="1" dirty="0"/>
              <a:t>Examining and understanding existing system of data capturing in Industry 4.0 environment for ensuring data quality</a:t>
            </a:r>
          </a:p>
        </p:txBody>
      </p:sp>
      <p:sp>
        <p:nvSpPr>
          <p:cNvPr id="7" name="Rectangle: Rounded Corners 6">
            <a:extLst>
              <a:ext uri="{FF2B5EF4-FFF2-40B4-BE49-F238E27FC236}">
                <a16:creationId xmlns:a16="http://schemas.microsoft.com/office/drawing/2014/main" id="{C07B0ACE-301C-B12E-6E4E-AB0924F8A450}"/>
              </a:ext>
            </a:extLst>
          </p:cNvPr>
          <p:cNvSpPr/>
          <p:nvPr/>
        </p:nvSpPr>
        <p:spPr>
          <a:xfrm>
            <a:off x="1426107" y="2080737"/>
            <a:ext cx="5417380" cy="409571"/>
          </a:xfrm>
          <a:prstGeom prst="roundRect">
            <a:avLst/>
          </a:prstGeom>
          <a:solidFill>
            <a:srgbClr val="0070C0"/>
          </a:solidFill>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1200" b="1" dirty="0"/>
              <a:t>Visualisation of Objective for effective solution formulation and interpreting data frame</a:t>
            </a:r>
          </a:p>
        </p:txBody>
      </p:sp>
      <p:sp>
        <p:nvSpPr>
          <p:cNvPr id="8" name="Rectangle: Rounded Corners 7">
            <a:extLst>
              <a:ext uri="{FF2B5EF4-FFF2-40B4-BE49-F238E27FC236}">
                <a16:creationId xmlns:a16="http://schemas.microsoft.com/office/drawing/2014/main" id="{67506D72-4334-17CE-193F-A4BE0FE3F65B}"/>
              </a:ext>
            </a:extLst>
          </p:cNvPr>
          <p:cNvSpPr/>
          <p:nvPr/>
        </p:nvSpPr>
        <p:spPr>
          <a:xfrm>
            <a:off x="1426106" y="2560268"/>
            <a:ext cx="5860065" cy="488153"/>
          </a:xfrm>
          <a:prstGeom prst="roundRect">
            <a:avLst/>
          </a:prstGeom>
          <a:solidFill>
            <a:srgbClr val="0070C0"/>
          </a:solidFill>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1200" b="1" dirty="0"/>
              <a:t>Descriptive statistics on dataset for establishing co-relation and verifying causation with help of Subject matter expert</a:t>
            </a:r>
            <a:endParaRPr lang="en-IN" b="1" dirty="0"/>
          </a:p>
        </p:txBody>
      </p:sp>
      <p:sp>
        <p:nvSpPr>
          <p:cNvPr id="9" name="Rectangle: Rounded Corners 8">
            <a:extLst>
              <a:ext uri="{FF2B5EF4-FFF2-40B4-BE49-F238E27FC236}">
                <a16:creationId xmlns:a16="http://schemas.microsoft.com/office/drawing/2014/main" id="{7BCE1318-D5D9-1964-0B80-3231DB849FFD}"/>
              </a:ext>
            </a:extLst>
          </p:cNvPr>
          <p:cNvSpPr/>
          <p:nvPr/>
        </p:nvSpPr>
        <p:spPr>
          <a:xfrm>
            <a:off x="1440393" y="3096690"/>
            <a:ext cx="6194120" cy="409571"/>
          </a:xfrm>
          <a:prstGeom prst="roundRect">
            <a:avLst/>
          </a:prstGeom>
          <a:solidFill>
            <a:srgbClr val="0070C0"/>
          </a:solidFill>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1200" b="1" dirty="0"/>
              <a:t>Formulating the solution framework and finalisation of models for prediction</a:t>
            </a:r>
          </a:p>
        </p:txBody>
      </p:sp>
      <p:sp>
        <p:nvSpPr>
          <p:cNvPr id="10" name="Rectangle: Rounded Corners 9">
            <a:extLst>
              <a:ext uri="{FF2B5EF4-FFF2-40B4-BE49-F238E27FC236}">
                <a16:creationId xmlns:a16="http://schemas.microsoft.com/office/drawing/2014/main" id="{FA166136-2935-6496-46B2-4B7ED70FB5B6}"/>
              </a:ext>
            </a:extLst>
          </p:cNvPr>
          <p:cNvSpPr/>
          <p:nvPr/>
        </p:nvSpPr>
        <p:spPr>
          <a:xfrm>
            <a:off x="1440394" y="3554530"/>
            <a:ext cx="6491663" cy="491696"/>
          </a:xfrm>
          <a:prstGeom prst="roundRect">
            <a:avLst/>
          </a:prstGeom>
          <a:solidFill>
            <a:srgbClr val="0070C0"/>
          </a:solidFill>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1200" b="1" dirty="0"/>
              <a:t>ML Model stepwise analysis with </a:t>
            </a:r>
            <a:r>
              <a:rPr lang="en-IN" sz="1200" b="1" dirty="0" err="1"/>
              <a:t>jupyter</a:t>
            </a:r>
            <a:r>
              <a:rPr lang="en-IN" sz="1200" b="1" dirty="0"/>
              <a:t> notebook and codes, with mapping of AI accuracy and recall to support business case </a:t>
            </a:r>
          </a:p>
        </p:txBody>
      </p:sp>
      <p:sp>
        <p:nvSpPr>
          <p:cNvPr id="11" name="Rectangle: Rounded Corners 10">
            <a:extLst>
              <a:ext uri="{FF2B5EF4-FFF2-40B4-BE49-F238E27FC236}">
                <a16:creationId xmlns:a16="http://schemas.microsoft.com/office/drawing/2014/main" id="{65192FB0-21D7-0D2F-7C72-A360DBFF1DC3}"/>
              </a:ext>
            </a:extLst>
          </p:cNvPr>
          <p:cNvSpPr/>
          <p:nvPr/>
        </p:nvSpPr>
        <p:spPr>
          <a:xfrm>
            <a:off x="1440393" y="4101500"/>
            <a:ext cx="7188349" cy="472758"/>
          </a:xfrm>
          <a:prstGeom prst="roundRect">
            <a:avLst/>
          </a:prstGeom>
          <a:solidFill>
            <a:srgbClr val="0070C0"/>
          </a:solidFill>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b="1" dirty="0"/>
              <a:t>Hypothesis testing across product category for ensuring solution effectivity with respect to business objective</a:t>
            </a:r>
          </a:p>
        </p:txBody>
      </p:sp>
      <p:sp>
        <p:nvSpPr>
          <p:cNvPr id="12" name="Rectangle: Rounded Corners 11">
            <a:extLst>
              <a:ext uri="{FF2B5EF4-FFF2-40B4-BE49-F238E27FC236}">
                <a16:creationId xmlns:a16="http://schemas.microsoft.com/office/drawing/2014/main" id="{9338519C-95F1-004E-5C4B-AFB1B0FF1023}"/>
              </a:ext>
            </a:extLst>
          </p:cNvPr>
          <p:cNvSpPr/>
          <p:nvPr/>
        </p:nvSpPr>
        <p:spPr>
          <a:xfrm>
            <a:off x="2357919" y="4644556"/>
            <a:ext cx="3652463" cy="409571"/>
          </a:xfrm>
          <a:prstGeom prst="roundRect">
            <a:avLst/>
          </a:prstGeom>
          <a:solidFill>
            <a:srgbClr val="00B050"/>
          </a:solidFill>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b="1" dirty="0"/>
              <a:t>AD hoc insight from existing case study</a:t>
            </a:r>
          </a:p>
        </p:txBody>
      </p:sp>
      <p:sp>
        <p:nvSpPr>
          <p:cNvPr id="13" name="Rectangle: Rounded Corners 12">
            <a:extLst>
              <a:ext uri="{FF2B5EF4-FFF2-40B4-BE49-F238E27FC236}">
                <a16:creationId xmlns:a16="http://schemas.microsoft.com/office/drawing/2014/main" id="{71DD3079-A7D6-042B-E572-BBE227A76DB3}"/>
              </a:ext>
            </a:extLst>
          </p:cNvPr>
          <p:cNvSpPr/>
          <p:nvPr/>
        </p:nvSpPr>
        <p:spPr>
          <a:xfrm>
            <a:off x="122006" y="623273"/>
            <a:ext cx="1194372" cy="409571"/>
          </a:xfrm>
          <a:prstGeom prst="roundRect">
            <a:avLst/>
          </a:prstGeom>
          <a:solidFill>
            <a:schemeClr val="bg2">
              <a:lumMod val="50000"/>
            </a:schemeClr>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Section 1</a:t>
            </a:r>
          </a:p>
        </p:txBody>
      </p:sp>
      <p:sp>
        <p:nvSpPr>
          <p:cNvPr id="15" name="Rectangle: Rounded Corners 14">
            <a:extLst>
              <a:ext uri="{FF2B5EF4-FFF2-40B4-BE49-F238E27FC236}">
                <a16:creationId xmlns:a16="http://schemas.microsoft.com/office/drawing/2014/main" id="{DC24346F-05AF-FD9E-71E5-CC6475ACE4B5}"/>
              </a:ext>
            </a:extLst>
          </p:cNvPr>
          <p:cNvSpPr/>
          <p:nvPr/>
        </p:nvSpPr>
        <p:spPr>
          <a:xfrm>
            <a:off x="122006" y="1102042"/>
            <a:ext cx="1194372" cy="409571"/>
          </a:xfrm>
          <a:prstGeom prst="roundRect">
            <a:avLst/>
          </a:prstGeom>
          <a:solidFill>
            <a:schemeClr val="bg2">
              <a:lumMod val="50000"/>
            </a:schemeClr>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Section 2</a:t>
            </a:r>
          </a:p>
        </p:txBody>
      </p:sp>
      <p:sp>
        <p:nvSpPr>
          <p:cNvPr id="16" name="Rectangle: Rounded Corners 15">
            <a:extLst>
              <a:ext uri="{FF2B5EF4-FFF2-40B4-BE49-F238E27FC236}">
                <a16:creationId xmlns:a16="http://schemas.microsoft.com/office/drawing/2014/main" id="{768D6108-7714-89BE-DD51-CE95EA61B370}"/>
              </a:ext>
            </a:extLst>
          </p:cNvPr>
          <p:cNvSpPr/>
          <p:nvPr/>
        </p:nvSpPr>
        <p:spPr>
          <a:xfrm>
            <a:off x="122006" y="1591389"/>
            <a:ext cx="1194372" cy="409571"/>
          </a:xfrm>
          <a:prstGeom prst="roundRect">
            <a:avLst/>
          </a:prstGeom>
          <a:solidFill>
            <a:schemeClr val="bg2">
              <a:lumMod val="50000"/>
            </a:schemeClr>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Section 3</a:t>
            </a:r>
          </a:p>
        </p:txBody>
      </p:sp>
      <p:sp>
        <p:nvSpPr>
          <p:cNvPr id="17" name="Rectangle: Rounded Corners 16">
            <a:extLst>
              <a:ext uri="{FF2B5EF4-FFF2-40B4-BE49-F238E27FC236}">
                <a16:creationId xmlns:a16="http://schemas.microsoft.com/office/drawing/2014/main" id="{B565C15E-553B-B07E-7A20-CD60D72676C0}"/>
              </a:ext>
            </a:extLst>
          </p:cNvPr>
          <p:cNvSpPr/>
          <p:nvPr/>
        </p:nvSpPr>
        <p:spPr>
          <a:xfrm>
            <a:off x="122006" y="2082249"/>
            <a:ext cx="1194372" cy="409571"/>
          </a:xfrm>
          <a:prstGeom prst="roundRect">
            <a:avLst/>
          </a:prstGeom>
          <a:solidFill>
            <a:schemeClr val="bg2">
              <a:lumMod val="50000"/>
            </a:schemeClr>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Section 4</a:t>
            </a:r>
          </a:p>
        </p:txBody>
      </p:sp>
      <p:sp>
        <p:nvSpPr>
          <p:cNvPr id="18" name="Rectangle: Rounded Corners 17">
            <a:extLst>
              <a:ext uri="{FF2B5EF4-FFF2-40B4-BE49-F238E27FC236}">
                <a16:creationId xmlns:a16="http://schemas.microsoft.com/office/drawing/2014/main" id="{4D973E04-358C-3EFC-C404-F25A8F57E5FA}"/>
              </a:ext>
            </a:extLst>
          </p:cNvPr>
          <p:cNvSpPr/>
          <p:nvPr/>
        </p:nvSpPr>
        <p:spPr>
          <a:xfrm>
            <a:off x="122006" y="2571750"/>
            <a:ext cx="1194372" cy="409571"/>
          </a:xfrm>
          <a:prstGeom prst="roundRect">
            <a:avLst/>
          </a:prstGeom>
          <a:solidFill>
            <a:schemeClr val="bg2">
              <a:lumMod val="50000"/>
            </a:schemeClr>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Section 5</a:t>
            </a:r>
          </a:p>
        </p:txBody>
      </p:sp>
      <p:sp>
        <p:nvSpPr>
          <p:cNvPr id="19" name="Rectangle: Rounded Corners 18">
            <a:extLst>
              <a:ext uri="{FF2B5EF4-FFF2-40B4-BE49-F238E27FC236}">
                <a16:creationId xmlns:a16="http://schemas.microsoft.com/office/drawing/2014/main" id="{BCA95038-47B4-8B84-F5DD-D8F2F2464742}"/>
              </a:ext>
            </a:extLst>
          </p:cNvPr>
          <p:cNvSpPr/>
          <p:nvPr/>
        </p:nvSpPr>
        <p:spPr>
          <a:xfrm>
            <a:off x="122006" y="3096690"/>
            <a:ext cx="1194372" cy="409571"/>
          </a:xfrm>
          <a:prstGeom prst="roundRect">
            <a:avLst/>
          </a:prstGeom>
          <a:solidFill>
            <a:schemeClr val="bg2">
              <a:lumMod val="50000"/>
            </a:schemeClr>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Section 6</a:t>
            </a:r>
          </a:p>
        </p:txBody>
      </p:sp>
      <p:sp>
        <p:nvSpPr>
          <p:cNvPr id="20" name="Rectangle: Rounded Corners 19">
            <a:extLst>
              <a:ext uri="{FF2B5EF4-FFF2-40B4-BE49-F238E27FC236}">
                <a16:creationId xmlns:a16="http://schemas.microsoft.com/office/drawing/2014/main" id="{B8889DD4-012A-8F5F-9848-8E0BA79EB980}"/>
              </a:ext>
            </a:extLst>
          </p:cNvPr>
          <p:cNvSpPr/>
          <p:nvPr/>
        </p:nvSpPr>
        <p:spPr>
          <a:xfrm>
            <a:off x="122006" y="3621630"/>
            <a:ext cx="1194372" cy="409571"/>
          </a:xfrm>
          <a:prstGeom prst="roundRect">
            <a:avLst/>
          </a:prstGeom>
          <a:solidFill>
            <a:schemeClr val="bg2">
              <a:lumMod val="50000"/>
            </a:schemeClr>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Section 7</a:t>
            </a:r>
          </a:p>
        </p:txBody>
      </p:sp>
      <p:sp>
        <p:nvSpPr>
          <p:cNvPr id="21" name="Rectangle: Rounded Corners 20">
            <a:extLst>
              <a:ext uri="{FF2B5EF4-FFF2-40B4-BE49-F238E27FC236}">
                <a16:creationId xmlns:a16="http://schemas.microsoft.com/office/drawing/2014/main" id="{EDFFF6A0-0A9C-A03A-33D8-66AA2D432043}"/>
              </a:ext>
            </a:extLst>
          </p:cNvPr>
          <p:cNvSpPr/>
          <p:nvPr/>
        </p:nvSpPr>
        <p:spPr>
          <a:xfrm>
            <a:off x="122006" y="4133093"/>
            <a:ext cx="1194372" cy="409571"/>
          </a:xfrm>
          <a:prstGeom prst="roundRect">
            <a:avLst/>
          </a:prstGeom>
          <a:solidFill>
            <a:schemeClr val="bg2">
              <a:lumMod val="50000"/>
            </a:schemeClr>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Section 8</a:t>
            </a:r>
          </a:p>
        </p:txBody>
      </p:sp>
      <p:sp>
        <p:nvSpPr>
          <p:cNvPr id="3" name="TextBox 2">
            <a:extLst>
              <a:ext uri="{FF2B5EF4-FFF2-40B4-BE49-F238E27FC236}">
                <a16:creationId xmlns:a16="http://schemas.microsoft.com/office/drawing/2014/main" id="{F460D593-9983-07E5-FEBF-6C5EC722A056}"/>
              </a:ext>
            </a:extLst>
          </p:cNvPr>
          <p:cNvSpPr txBox="1"/>
          <p:nvPr/>
        </p:nvSpPr>
        <p:spPr>
          <a:xfrm>
            <a:off x="1995714" y="-9060"/>
            <a:ext cx="4572000" cy="369332"/>
          </a:xfrm>
          <a:prstGeom prst="rect">
            <a:avLst/>
          </a:prstGeom>
          <a:noFill/>
        </p:spPr>
        <p:txBody>
          <a:bodyPr wrap="square">
            <a:spAutoFit/>
          </a:bodyPr>
          <a:lstStyle/>
          <a:p>
            <a:pPr algn="ctr"/>
            <a:r>
              <a:rPr lang="en-IN" sz="1800" b="1" dirty="0">
                <a:solidFill>
                  <a:schemeClr val="bg1"/>
                </a:solidFill>
              </a:rPr>
              <a:t>Project Synopsis</a:t>
            </a:r>
          </a:p>
        </p:txBody>
      </p:sp>
    </p:spTree>
    <p:extLst>
      <p:ext uri="{BB962C8B-B14F-4D97-AF65-F5344CB8AC3E}">
        <p14:creationId xmlns:p14="http://schemas.microsoft.com/office/powerpoint/2010/main" val="9625760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1106A51-FCBA-62EE-BABC-22413A0BA0C8}"/>
              </a:ext>
            </a:extLst>
          </p:cNvPr>
          <p:cNvPicPr>
            <a:picLocks noChangeAspect="1"/>
          </p:cNvPicPr>
          <p:nvPr/>
        </p:nvPicPr>
        <p:blipFill>
          <a:blip r:embed="rId2"/>
          <a:stretch>
            <a:fillRect/>
          </a:stretch>
        </p:blipFill>
        <p:spPr>
          <a:xfrm>
            <a:off x="141755" y="2035176"/>
            <a:ext cx="4102225" cy="1734911"/>
          </a:xfrm>
          <a:prstGeom prst="rect">
            <a:avLst/>
          </a:prstGeom>
        </p:spPr>
      </p:pic>
      <p:sp>
        <p:nvSpPr>
          <p:cNvPr id="10" name="Speech Bubble: Rectangle 9">
            <a:extLst>
              <a:ext uri="{FF2B5EF4-FFF2-40B4-BE49-F238E27FC236}">
                <a16:creationId xmlns:a16="http://schemas.microsoft.com/office/drawing/2014/main" id="{D57AD79A-7D10-E3C2-F1AA-880C448B5754}"/>
              </a:ext>
            </a:extLst>
          </p:cNvPr>
          <p:cNvSpPr/>
          <p:nvPr/>
        </p:nvSpPr>
        <p:spPr>
          <a:xfrm>
            <a:off x="4434114" y="1959430"/>
            <a:ext cx="1690915" cy="1734911"/>
          </a:xfrm>
          <a:prstGeom prst="wedgeRectCallout">
            <a:avLst>
              <a:gd name="adj1" fmla="val -143419"/>
              <a:gd name="adj2" fmla="val 4290"/>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a:extLst>
              <a:ext uri="{FF2B5EF4-FFF2-40B4-BE49-F238E27FC236}">
                <a16:creationId xmlns:a16="http://schemas.microsoft.com/office/drawing/2014/main" id="{C43FE2F5-7890-84CD-2D03-0698FD7031C0}"/>
              </a:ext>
            </a:extLst>
          </p:cNvPr>
          <p:cNvSpPr>
            <a:spLocks noGrp="1"/>
          </p:cNvSpPr>
          <p:nvPr>
            <p:ph type="title"/>
          </p:nvPr>
        </p:nvSpPr>
        <p:spPr>
          <a:xfrm>
            <a:off x="149678" y="71439"/>
            <a:ext cx="7886700" cy="281278"/>
          </a:xfrm>
        </p:spPr>
        <p:txBody>
          <a:bodyPr/>
          <a:lstStyle/>
          <a:p>
            <a:r>
              <a:rPr lang="en-IN" b="1" dirty="0">
                <a:solidFill>
                  <a:schemeClr val="bg1"/>
                </a:solidFill>
              </a:rPr>
              <a:t>Ad hoc Insight</a:t>
            </a:r>
          </a:p>
        </p:txBody>
      </p:sp>
      <p:pic>
        <p:nvPicPr>
          <p:cNvPr id="7" name="Picture 6">
            <a:extLst>
              <a:ext uri="{FF2B5EF4-FFF2-40B4-BE49-F238E27FC236}">
                <a16:creationId xmlns:a16="http://schemas.microsoft.com/office/drawing/2014/main" id="{C9FDB006-295C-DE51-7E8B-079027019772}"/>
              </a:ext>
            </a:extLst>
          </p:cNvPr>
          <p:cNvPicPr>
            <a:picLocks noChangeAspect="1"/>
          </p:cNvPicPr>
          <p:nvPr/>
        </p:nvPicPr>
        <p:blipFill>
          <a:blip r:embed="rId3"/>
          <a:stretch>
            <a:fillRect/>
          </a:stretch>
        </p:blipFill>
        <p:spPr>
          <a:xfrm>
            <a:off x="4492171" y="2032001"/>
            <a:ext cx="1557066" cy="1618342"/>
          </a:xfrm>
          <a:prstGeom prst="rect">
            <a:avLst/>
          </a:prstGeom>
        </p:spPr>
      </p:pic>
      <p:sp>
        <p:nvSpPr>
          <p:cNvPr id="11" name="Speech Bubble: Oval 10">
            <a:extLst>
              <a:ext uri="{FF2B5EF4-FFF2-40B4-BE49-F238E27FC236}">
                <a16:creationId xmlns:a16="http://schemas.microsoft.com/office/drawing/2014/main" id="{E24537F6-E5DA-7FCA-796F-C8DC5E0973FF}"/>
              </a:ext>
            </a:extLst>
          </p:cNvPr>
          <p:cNvSpPr/>
          <p:nvPr/>
        </p:nvSpPr>
        <p:spPr>
          <a:xfrm>
            <a:off x="7148286" y="2770665"/>
            <a:ext cx="970086" cy="879678"/>
          </a:xfrm>
          <a:prstGeom prst="wedgeEllipseCallout">
            <a:avLst>
              <a:gd name="adj1" fmla="val -291045"/>
              <a:gd name="adj2" fmla="val 26878"/>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3" name="Picture 12">
            <a:extLst>
              <a:ext uri="{FF2B5EF4-FFF2-40B4-BE49-F238E27FC236}">
                <a16:creationId xmlns:a16="http://schemas.microsoft.com/office/drawing/2014/main" id="{6B7FEE96-F4AE-E295-0A27-E188844A1A43}"/>
              </a:ext>
            </a:extLst>
          </p:cNvPr>
          <p:cNvPicPr>
            <a:picLocks noChangeAspect="1"/>
          </p:cNvPicPr>
          <p:nvPr/>
        </p:nvPicPr>
        <p:blipFill>
          <a:blip r:embed="rId4"/>
          <a:stretch>
            <a:fillRect/>
          </a:stretch>
        </p:blipFill>
        <p:spPr>
          <a:xfrm>
            <a:off x="7403093" y="2867854"/>
            <a:ext cx="447487" cy="596649"/>
          </a:xfrm>
          <a:prstGeom prst="rect">
            <a:avLst/>
          </a:prstGeom>
          <a:scene3d>
            <a:camera prst="orthographicFront">
              <a:rot lat="0" lon="900000" rev="0"/>
            </a:camera>
            <a:lightRig rig="threePt" dir="t"/>
          </a:scene3d>
        </p:spPr>
      </p:pic>
      <p:sp>
        <p:nvSpPr>
          <p:cNvPr id="15" name="TextBox 14">
            <a:extLst>
              <a:ext uri="{FF2B5EF4-FFF2-40B4-BE49-F238E27FC236}">
                <a16:creationId xmlns:a16="http://schemas.microsoft.com/office/drawing/2014/main" id="{2BBD4E19-B96A-A4E3-8C39-A39DEC469FCC}"/>
              </a:ext>
            </a:extLst>
          </p:cNvPr>
          <p:cNvSpPr txBox="1"/>
          <p:nvPr/>
        </p:nvSpPr>
        <p:spPr>
          <a:xfrm>
            <a:off x="54428" y="1384579"/>
            <a:ext cx="3889828" cy="600164"/>
          </a:xfrm>
          <a:prstGeom prst="rect">
            <a:avLst/>
          </a:prstGeom>
          <a:noFill/>
        </p:spPr>
        <p:txBody>
          <a:bodyPr wrap="square" rtlCol="0">
            <a:spAutoFit/>
          </a:bodyPr>
          <a:lstStyle/>
          <a:p>
            <a:r>
              <a:rPr lang="en-IN" sz="1100" b="1" dirty="0"/>
              <a:t>Creating a small infrastructure at the motor waiting area can add to extra lead time and substantially reduce motor testing time.</a:t>
            </a:r>
          </a:p>
        </p:txBody>
      </p:sp>
      <p:sp>
        <p:nvSpPr>
          <p:cNvPr id="17" name="Rectangle 16">
            <a:extLst>
              <a:ext uri="{FF2B5EF4-FFF2-40B4-BE49-F238E27FC236}">
                <a16:creationId xmlns:a16="http://schemas.microsoft.com/office/drawing/2014/main" id="{31FD5FE6-2464-82A0-1538-3E756E6F54C2}"/>
              </a:ext>
            </a:extLst>
          </p:cNvPr>
          <p:cNvSpPr/>
          <p:nvPr/>
        </p:nvSpPr>
        <p:spPr>
          <a:xfrm>
            <a:off x="149011" y="3802745"/>
            <a:ext cx="1476589" cy="152398"/>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a:t>TEST PLANT</a:t>
            </a:r>
          </a:p>
        </p:txBody>
      </p:sp>
      <p:sp>
        <p:nvSpPr>
          <p:cNvPr id="18" name="Rectangle 17">
            <a:extLst>
              <a:ext uri="{FF2B5EF4-FFF2-40B4-BE49-F238E27FC236}">
                <a16:creationId xmlns:a16="http://schemas.microsoft.com/office/drawing/2014/main" id="{E262573B-E5EF-24C7-2B7D-A41404D2260D}"/>
              </a:ext>
            </a:extLst>
          </p:cNvPr>
          <p:cNvSpPr/>
          <p:nvPr/>
        </p:nvSpPr>
        <p:spPr>
          <a:xfrm>
            <a:off x="4192547" y="3802745"/>
            <a:ext cx="2399017" cy="152398"/>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00" dirty="0"/>
              <a:t>MOTOR TO BE TESTED AT WAITING AREA</a:t>
            </a:r>
          </a:p>
        </p:txBody>
      </p:sp>
      <p:sp>
        <p:nvSpPr>
          <p:cNvPr id="19" name="Rectangle 18">
            <a:extLst>
              <a:ext uri="{FF2B5EF4-FFF2-40B4-BE49-F238E27FC236}">
                <a16:creationId xmlns:a16="http://schemas.microsoft.com/office/drawing/2014/main" id="{E2052AFA-CF9E-70B9-7633-CFA985A29D92}"/>
              </a:ext>
            </a:extLst>
          </p:cNvPr>
          <p:cNvSpPr/>
          <p:nvPr/>
        </p:nvSpPr>
        <p:spPr>
          <a:xfrm>
            <a:off x="6753805" y="3806008"/>
            <a:ext cx="2155372" cy="152399"/>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00" dirty="0"/>
              <a:t>SMALL LT MOTOR FOR DRIVING</a:t>
            </a:r>
          </a:p>
        </p:txBody>
      </p:sp>
      <p:sp>
        <p:nvSpPr>
          <p:cNvPr id="20" name="TextBox 19">
            <a:extLst>
              <a:ext uri="{FF2B5EF4-FFF2-40B4-BE49-F238E27FC236}">
                <a16:creationId xmlns:a16="http://schemas.microsoft.com/office/drawing/2014/main" id="{232A8176-7263-2AC9-0CE0-55C912CC5407}"/>
              </a:ext>
            </a:extLst>
          </p:cNvPr>
          <p:cNvSpPr txBox="1"/>
          <p:nvPr/>
        </p:nvSpPr>
        <p:spPr>
          <a:xfrm>
            <a:off x="149011" y="515257"/>
            <a:ext cx="5243045" cy="892552"/>
          </a:xfrm>
          <a:prstGeom prst="rect">
            <a:avLst/>
          </a:prstGeom>
          <a:noFill/>
        </p:spPr>
        <p:txBody>
          <a:bodyPr wrap="square" rtlCol="0">
            <a:spAutoFit/>
          </a:bodyPr>
          <a:lstStyle/>
          <a:p>
            <a:r>
              <a:rPr lang="en-IN" sz="1200" b="1" dirty="0">
                <a:latin typeface="Calibri" panose="020F0502020204030204" pitchFamily="34" charset="0"/>
                <a:cs typeface="Calibri" panose="020F0502020204030204" pitchFamily="34" charset="0"/>
              </a:rPr>
              <a:t>Objective of Testing for manufacturer and passing criteria</a:t>
            </a:r>
          </a:p>
          <a:p>
            <a:pPr marL="228600" indent="-228600">
              <a:buAutoNum type="arabicPeriod"/>
            </a:pPr>
            <a:r>
              <a:rPr lang="en-IN" sz="1000" b="1" dirty="0">
                <a:solidFill>
                  <a:srgbClr val="00B050"/>
                </a:solidFill>
                <a:latin typeface="Calibri" panose="020F0502020204030204" pitchFamily="34" charset="0"/>
                <a:cs typeface="Calibri" panose="020F0502020204030204" pitchFamily="34" charset="0"/>
              </a:rPr>
              <a:t>Attain Friction and Windage loss values within limit specified as per design.</a:t>
            </a:r>
          </a:p>
          <a:p>
            <a:pPr marL="228600" indent="-228600">
              <a:buAutoNum type="arabicPeriod"/>
            </a:pPr>
            <a:r>
              <a:rPr lang="en-IN" sz="1000" b="1" dirty="0">
                <a:solidFill>
                  <a:srgbClr val="00B050"/>
                </a:solidFill>
                <a:latin typeface="Calibri" panose="020F0502020204030204" pitchFamily="34" charset="0"/>
                <a:cs typeface="Calibri" panose="020F0502020204030204" pitchFamily="34" charset="0"/>
              </a:rPr>
              <a:t>Check for bearing temperature stabilisation values within 65 </a:t>
            </a:r>
            <a:r>
              <a:rPr lang="en-IN" sz="1000" b="1" dirty="0" err="1">
                <a:solidFill>
                  <a:srgbClr val="00B050"/>
                </a:solidFill>
                <a:latin typeface="Calibri" panose="020F0502020204030204" pitchFamily="34" charset="0"/>
                <a:cs typeface="Calibri" panose="020F0502020204030204" pitchFamily="34" charset="0"/>
              </a:rPr>
              <a:t>deg</a:t>
            </a:r>
            <a:r>
              <a:rPr lang="en-IN" sz="1000" b="1" dirty="0">
                <a:solidFill>
                  <a:srgbClr val="00B050"/>
                </a:solidFill>
                <a:latin typeface="Calibri" panose="020F0502020204030204" pitchFamily="34" charset="0"/>
                <a:cs typeface="Calibri" panose="020F0502020204030204" pitchFamily="34" charset="0"/>
              </a:rPr>
              <a:t> C </a:t>
            </a:r>
          </a:p>
          <a:p>
            <a:pPr marL="228600" indent="-228600">
              <a:buAutoNum type="arabicPeriod"/>
            </a:pPr>
            <a:r>
              <a:rPr lang="en-IN" sz="1000" dirty="0">
                <a:latin typeface="Calibri" panose="020F0502020204030204" pitchFamily="34" charset="0"/>
                <a:cs typeface="Calibri" panose="020F0502020204030204" pitchFamily="34" charset="0"/>
              </a:rPr>
              <a:t>Check for motor vibration parameters and ensure values with 2.8 mm/sec before release.</a:t>
            </a:r>
          </a:p>
          <a:p>
            <a:pPr marL="228600" indent="-228600">
              <a:buAutoNum type="arabicPeriod"/>
            </a:pPr>
            <a:endParaRPr lang="en-IN" sz="1000" dirty="0">
              <a:latin typeface="Calibri" panose="020F0502020204030204" pitchFamily="34" charset="0"/>
              <a:cs typeface="Calibri" panose="020F0502020204030204" pitchFamily="34" charset="0"/>
            </a:endParaRPr>
          </a:p>
        </p:txBody>
      </p:sp>
      <p:pic>
        <p:nvPicPr>
          <p:cNvPr id="21" name="Picture 20">
            <a:extLst>
              <a:ext uri="{FF2B5EF4-FFF2-40B4-BE49-F238E27FC236}">
                <a16:creationId xmlns:a16="http://schemas.microsoft.com/office/drawing/2014/main" id="{6CCEDCEF-8A1C-4F82-F597-9F847DB0FAB0}"/>
              </a:ext>
            </a:extLst>
          </p:cNvPr>
          <p:cNvPicPr>
            <a:picLocks noChangeAspect="1"/>
          </p:cNvPicPr>
          <p:nvPr/>
        </p:nvPicPr>
        <p:blipFill>
          <a:blip r:embed="rId5"/>
          <a:stretch>
            <a:fillRect/>
          </a:stretch>
        </p:blipFill>
        <p:spPr>
          <a:xfrm>
            <a:off x="8132792" y="652246"/>
            <a:ext cx="350044" cy="878681"/>
          </a:xfrm>
          <a:prstGeom prst="rect">
            <a:avLst/>
          </a:prstGeom>
        </p:spPr>
      </p:pic>
      <p:pic>
        <p:nvPicPr>
          <p:cNvPr id="22" name="Picture 21">
            <a:extLst>
              <a:ext uri="{FF2B5EF4-FFF2-40B4-BE49-F238E27FC236}">
                <a16:creationId xmlns:a16="http://schemas.microsoft.com/office/drawing/2014/main" id="{775DFC00-477A-C348-3249-D5D8CE66666C}"/>
              </a:ext>
            </a:extLst>
          </p:cNvPr>
          <p:cNvPicPr>
            <a:picLocks noChangeAspect="1"/>
          </p:cNvPicPr>
          <p:nvPr/>
        </p:nvPicPr>
        <p:blipFill>
          <a:blip r:embed="rId6"/>
          <a:stretch>
            <a:fillRect/>
          </a:stretch>
        </p:blipFill>
        <p:spPr>
          <a:xfrm>
            <a:off x="8144682" y="1496304"/>
            <a:ext cx="338154" cy="344355"/>
          </a:xfrm>
          <a:prstGeom prst="rect">
            <a:avLst/>
          </a:prstGeom>
        </p:spPr>
      </p:pic>
      <p:pic>
        <p:nvPicPr>
          <p:cNvPr id="23" name="Picture 22">
            <a:extLst>
              <a:ext uri="{FF2B5EF4-FFF2-40B4-BE49-F238E27FC236}">
                <a16:creationId xmlns:a16="http://schemas.microsoft.com/office/drawing/2014/main" id="{36460968-F080-9AA4-157A-4FE67D42531A}"/>
              </a:ext>
            </a:extLst>
          </p:cNvPr>
          <p:cNvPicPr>
            <a:picLocks noChangeAspect="1"/>
          </p:cNvPicPr>
          <p:nvPr/>
        </p:nvPicPr>
        <p:blipFill>
          <a:blip r:embed="rId7"/>
          <a:stretch>
            <a:fillRect/>
          </a:stretch>
        </p:blipFill>
        <p:spPr>
          <a:xfrm>
            <a:off x="7532583" y="670106"/>
            <a:ext cx="585788" cy="842963"/>
          </a:xfrm>
          <a:prstGeom prst="rect">
            <a:avLst/>
          </a:prstGeom>
        </p:spPr>
      </p:pic>
      <p:sp>
        <p:nvSpPr>
          <p:cNvPr id="24" name="Rectangle 23">
            <a:extLst>
              <a:ext uri="{FF2B5EF4-FFF2-40B4-BE49-F238E27FC236}">
                <a16:creationId xmlns:a16="http://schemas.microsoft.com/office/drawing/2014/main" id="{6D0514A9-9A37-734C-008E-8D76DF53020D}"/>
              </a:ext>
            </a:extLst>
          </p:cNvPr>
          <p:cNvSpPr/>
          <p:nvPr/>
        </p:nvSpPr>
        <p:spPr>
          <a:xfrm>
            <a:off x="5172808" y="614777"/>
            <a:ext cx="3826198" cy="1294893"/>
          </a:xfrm>
          <a:prstGeom prst="rect">
            <a:avLst/>
          </a:prstGeom>
          <a:noFill/>
          <a:ln w="571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E38A8274-526D-D7F9-AA28-B21503873040}"/>
              </a:ext>
            </a:extLst>
          </p:cNvPr>
          <p:cNvSpPr txBox="1"/>
          <p:nvPr/>
        </p:nvSpPr>
        <p:spPr>
          <a:xfrm>
            <a:off x="5223668" y="599581"/>
            <a:ext cx="2404845" cy="1292662"/>
          </a:xfrm>
          <a:prstGeom prst="rect">
            <a:avLst/>
          </a:prstGeom>
          <a:noFill/>
        </p:spPr>
        <p:txBody>
          <a:bodyPr wrap="square" rtlCol="0">
            <a:spAutoFit/>
          </a:bodyPr>
          <a:lstStyle/>
          <a:p>
            <a:endParaRPr lang="en-IN" dirty="0"/>
          </a:p>
          <a:p>
            <a:r>
              <a:rPr lang="en-IN" sz="1000" dirty="0">
                <a:latin typeface="Calibri" panose="020F0502020204030204" pitchFamily="34" charset="0"/>
                <a:cs typeface="Calibri" panose="020F0502020204030204" pitchFamily="34" charset="0"/>
              </a:rPr>
              <a:t>The grease distribution over time reduces friction in bearing raceways and subsequently the Friction and windage losses gets reduced in a new motor but same has only relation with motor speed and no other electrical parameters.</a:t>
            </a:r>
          </a:p>
        </p:txBody>
      </p:sp>
      <p:sp>
        <p:nvSpPr>
          <p:cNvPr id="26" name="Rectangle 25">
            <a:extLst>
              <a:ext uri="{FF2B5EF4-FFF2-40B4-BE49-F238E27FC236}">
                <a16:creationId xmlns:a16="http://schemas.microsoft.com/office/drawing/2014/main" id="{0D261B1B-685B-7FD0-3746-BE856134CA6B}"/>
              </a:ext>
            </a:extLst>
          </p:cNvPr>
          <p:cNvSpPr/>
          <p:nvPr/>
        </p:nvSpPr>
        <p:spPr>
          <a:xfrm>
            <a:off x="5881914" y="644965"/>
            <a:ext cx="1531257" cy="2292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00" dirty="0"/>
              <a:t>Reason for Causation</a:t>
            </a:r>
          </a:p>
        </p:txBody>
      </p:sp>
      <p:sp>
        <p:nvSpPr>
          <p:cNvPr id="27" name="Rectangle: Rounded Corners 26">
            <a:extLst>
              <a:ext uri="{FF2B5EF4-FFF2-40B4-BE49-F238E27FC236}">
                <a16:creationId xmlns:a16="http://schemas.microsoft.com/office/drawing/2014/main" id="{089970A9-7788-5693-4AB7-A8F3379FDC61}"/>
              </a:ext>
            </a:extLst>
          </p:cNvPr>
          <p:cNvSpPr/>
          <p:nvPr/>
        </p:nvSpPr>
        <p:spPr>
          <a:xfrm>
            <a:off x="141029" y="4274455"/>
            <a:ext cx="8768148" cy="666976"/>
          </a:xfrm>
          <a:prstGeom prst="roundRect">
            <a:avLst/>
          </a:prstGeom>
          <a:solidFill>
            <a:srgbClr val="00B050"/>
          </a:solidFill>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b="1" dirty="0"/>
              <a:t>Inference: With this minor change motor testing time can be reduced to 30mins which will add to additional capacity per shift and substantial amount of power savings for the company</a:t>
            </a:r>
          </a:p>
        </p:txBody>
      </p:sp>
      <p:sp>
        <p:nvSpPr>
          <p:cNvPr id="28" name="TextBox 27">
            <a:extLst>
              <a:ext uri="{FF2B5EF4-FFF2-40B4-BE49-F238E27FC236}">
                <a16:creationId xmlns:a16="http://schemas.microsoft.com/office/drawing/2014/main" id="{954681E0-B7CA-D200-1BD7-213402F7863B}"/>
              </a:ext>
            </a:extLst>
          </p:cNvPr>
          <p:cNvSpPr txBox="1"/>
          <p:nvPr/>
        </p:nvSpPr>
        <p:spPr>
          <a:xfrm>
            <a:off x="6742610" y="2032001"/>
            <a:ext cx="2155372" cy="738664"/>
          </a:xfrm>
          <a:prstGeom prst="rect">
            <a:avLst/>
          </a:prstGeom>
          <a:noFill/>
        </p:spPr>
        <p:txBody>
          <a:bodyPr wrap="square" rtlCol="0">
            <a:spAutoFit/>
          </a:bodyPr>
          <a:lstStyle/>
          <a:p>
            <a:r>
              <a:rPr lang="en-IN" sz="1050" dirty="0">
                <a:latin typeface="Calibri" panose="020F0502020204030204" pitchFamily="34" charset="0"/>
                <a:cs typeface="Calibri" panose="020F0502020204030204" pitchFamily="34" charset="0"/>
              </a:rPr>
              <a:t>A small 15 kW motor can be coupled to the shaft which can be run at calibrated speed for bearing temp stabilisation</a:t>
            </a:r>
          </a:p>
        </p:txBody>
      </p:sp>
      <p:pic>
        <p:nvPicPr>
          <p:cNvPr id="30" name="Picture 29">
            <a:extLst>
              <a:ext uri="{FF2B5EF4-FFF2-40B4-BE49-F238E27FC236}">
                <a16:creationId xmlns:a16="http://schemas.microsoft.com/office/drawing/2014/main" id="{3460C2AA-8224-FAA5-AFB9-BB2C6B48D788}"/>
              </a:ext>
            </a:extLst>
          </p:cNvPr>
          <p:cNvPicPr>
            <a:picLocks noChangeAspect="1"/>
          </p:cNvPicPr>
          <p:nvPr/>
        </p:nvPicPr>
        <p:blipFill>
          <a:blip r:embed="rId8"/>
          <a:stretch>
            <a:fillRect/>
          </a:stretch>
        </p:blipFill>
        <p:spPr>
          <a:xfrm>
            <a:off x="8553191" y="654368"/>
            <a:ext cx="355986" cy="841936"/>
          </a:xfrm>
          <a:prstGeom prst="rect">
            <a:avLst/>
          </a:prstGeom>
        </p:spPr>
      </p:pic>
      <p:pic>
        <p:nvPicPr>
          <p:cNvPr id="31" name="Picture 30">
            <a:extLst>
              <a:ext uri="{FF2B5EF4-FFF2-40B4-BE49-F238E27FC236}">
                <a16:creationId xmlns:a16="http://schemas.microsoft.com/office/drawing/2014/main" id="{B87108D9-B949-61A2-7939-8378499B4C62}"/>
              </a:ext>
            </a:extLst>
          </p:cNvPr>
          <p:cNvPicPr>
            <a:picLocks noChangeAspect="1"/>
          </p:cNvPicPr>
          <p:nvPr/>
        </p:nvPicPr>
        <p:blipFill>
          <a:blip r:embed="rId6"/>
          <a:stretch>
            <a:fillRect/>
          </a:stretch>
        </p:blipFill>
        <p:spPr>
          <a:xfrm>
            <a:off x="8559828" y="1496304"/>
            <a:ext cx="338154" cy="344355"/>
          </a:xfrm>
          <a:prstGeom prst="rect">
            <a:avLst/>
          </a:prstGeom>
        </p:spPr>
      </p:pic>
    </p:spTree>
    <p:extLst>
      <p:ext uri="{BB962C8B-B14F-4D97-AF65-F5344CB8AC3E}">
        <p14:creationId xmlns:p14="http://schemas.microsoft.com/office/powerpoint/2010/main" val="31054981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Google Shape;3874;p48"/>
          <p:cNvSpPr>
            <a:spLocks noGrp="1" noChangeArrowheads="1"/>
          </p:cNvSpPr>
          <p:nvPr>
            <p:ph type="title"/>
          </p:nvPr>
        </p:nvSpPr>
        <p:spPr>
          <a:xfrm>
            <a:off x="21431" y="53340"/>
            <a:ext cx="5672137" cy="365821"/>
          </a:xfrm>
        </p:spPr>
        <p:txBody>
          <a:bodyPr/>
          <a:lstStyle/>
          <a:p>
            <a:pPr>
              <a:spcBef>
                <a:spcPct val="0"/>
              </a:spcBef>
              <a:spcAft>
                <a:spcPct val="0"/>
              </a:spcAft>
              <a:buClr>
                <a:srgbClr val="5F6368"/>
              </a:buClr>
              <a:buFont typeface="Righteous"/>
              <a:buNone/>
            </a:pPr>
            <a:r>
              <a:rPr lang="en-US" altLang="en-US" sz="2000" b="1" dirty="0">
                <a:solidFill>
                  <a:schemeClr val="bg1"/>
                </a:solidFill>
                <a:latin typeface="Righteous"/>
                <a:ea typeface="Righteous"/>
                <a:cs typeface="Righteous"/>
                <a:sym typeface="Righteous"/>
              </a:rPr>
              <a:t>Review of existing work in the area</a:t>
            </a:r>
          </a:p>
        </p:txBody>
      </p:sp>
      <p:pic>
        <p:nvPicPr>
          <p:cNvPr id="15363" name="Picture 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9278" y="3203687"/>
            <a:ext cx="2012836" cy="11012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5" name="Table 14"/>
          <p:cNvGraphicFramePr>
            <a:graphicFrameLocks noGrp="1"/>
          </p:cNvGraphicFramePr>
          <p:nvPr>
            <p:extLst>
              <p:ext uri="{D42A27DB-BD31-4B8C-83A1-F6EECF244321}">
                <p14:modId xmlns:p14="http://schemas.microsoft.com/office/powerpoint/2010/main" val="3030297907"/>
              </p:ext>
            </p:extLst>
          </p:nvPr>
        </p:nvGraphicFramePr>
        <p:xfrm>
          <a:off x="266213" y="1097172"/>
          <a:ext cx="8361680" cy="670566"/>
        </p:xfrm>
        <a:graphic>
          <a:graphicData uri="http://schemas.openxmlformats.org/drawingml/2006/table">
            <a:tbl>
              <a:tblPr/>
              <a:tblGrid>
                <a:gridCol w="8361680">
                  <a:extLst>
                    <a:ext uri="{9D8B030D-6E8A-4147-A177-3AD203B41FA5}">
                      <a16:colId xmlns:a16="http://schemas.microsoft.com/office/drawing/2014/main" val="20000"/>
                    </a:ext>
                  </a:extLst>
                </a:gridCol>
              </a:tblGrid>
              <a:tr h="495890">
                <a:tc>
                  <a:txBody>
                    <a:bodyPr/>
                    <a:lstStyle>
                      <a:lvl1pPr defTabSz="342900">
                        <a:spcBef>
                          <a:spcPts val="750"/>
                        </a:spcBef>
                        <a:buClr>
                          <a:schemeClr val="accent1"/>
                        </a:buClr>
                        <a:buFont typeface="Wingdings 3" panose="05040102010807070707" pitchFamily="18" charset="2"/>
                        <a:defRPr sz="1100">
                          <a:solidFill>
                            <a:srgbClr val="404040"/>
                          </a:solidFill>
                          <a:latin typeface="Century Gothic" panose="020B0502020202020204" pitchFamily="34" charset="0"/>
                        </a:defRPr>
                      </a:lvl1pPr>
                      <a:lvl2pPr marL="742950" indent="-285750" defTabSz="342900">
                        <a:spcBef>
                          <a:spcPts val="750"/>
                        </a:spcBef>
                        <a:buClr>
                          <a:schemeClr val="accent1"/>
                        </a:buClr>
                        <a:buFont typeface="Wingdings 3" panose="05040102010807070707" pitchFamily="18" charset="2"/>
                        <a:defRPr sz="1000">
                          <a:solidFill>
                            <a:srgbClr val="404040"/>
                          </a:solidFill>
                          <a:latin typeface="Century Gothic" panose="020B0502020202020204" pitchFamily="34" charset="0"/>
                        </a:defRPr>
                      </a:lvl2pPr>
                      <a:lvl3pPr marL="1143000" indent="-228600" defTabSz="342900">
                        <a:spcBef>
                          <a:spcPts val="750"/>
                        </a:spcBef>
                        <a:buClr>
                          <a:schemeClr val="accent1"/>
                        </a:buClr>
                        <a:buFont typeface="Wingdings 3" panose="05040102010807070707" pitchFamily="18" charset="2"/>
                        <a:defRPr sz="900">
                          <a:solidFill>
                            <a:srgbClr val="404040"/>
                          </a:solidFill>
                          <a:latin typeface="Century Gothic" panose="020B0502020202020204" pitchFamily="34" charset="0"/>
                        </a:defRPr>
                      </a:lvl3pPr>
                      <a:lvl4pPr marL="1600200" indent="-228600" defTabSz="342900">
                        <a:spcBef>
                          <a:spcPts val="750"/>
                        </a:spcBef>
                        <a:buClr>
                          <a:schemeClr val="accent1"/>
                        </a:buClr>
                        <a:buFont typeface="Wingdings 3" panose="05040102010807070707" pitchFamily="18" charset="2"/>
                        <a:defRPr sz="800">
                          <a:solidFill>
                            <a:srgbClr val="404040"/>
                          </a:solidFill>
                          <a:latin typeface="Century Gothic" panose="020B0502020202020204" pitchFamily="34" charset="0"/>
                        </a:defRPr>
                      </a:lvl4pPr>
                      <a:lvl5pPr marL="2057400" indent="-228600" defTabSz="342900">
                        <a:spcBef>
                          <a:spcPts val="750"/>
                        </a:spcBef>
                        <a:buClr>
                          <a:schemeClr val="accent1"/>
                        </a:buClr>
                        <a:buFont typeface="Wingdings 3" panose="05040102010807070707" pitchFamily="18" charset="2"/>
                        <a:defRPr sz="800">
                          <a:solidFill>
                            <a:srgbClr val="404040"/>
                          </a:solidFill>
                          <a:latin typeface="Century Gothic" panose="020B0502020202020204" pitchFamily="34" charset="0"/>
                        </a:defRPr>
                      </a:lvl5pPr>
                      <a:lvl6pPr marL="2514600" indent="-228600" defTabSz="342900" fontAlgn="base">
                        <a:spcBef>
                          <a:spcPts val="750"/>
                        </a:spcBef>
                        <a:spcAft>
                          <a:spcPct val="0"/>
                        </a:spcAft>
                        <a:buClr>
                          <a:schemeClr val="accent1"/>
                        </a:buClr>
                        <a:buFont typeface="Wingdings 3" panose="05040102010807070707" pitchFamily="18" charset="2"/>
                        <a:defRPr sz="800">
                          <a:solidFill>
                            <a:srgbClr val="404040"/>
                          </a:solidFill>
                          <a:latin typeface="Century Gothic" panose="020B0502020202020204" pitchFamily="34" charset="0"/>
                        </a:defRPr>
                      </a:lvl6pPr>
                      <a:lvl7pPr marL="2971800" indent="-228600" defTabSz="342900" fontAlgn="base">
                        <a:spcBef>
                          <a:spcPts val="750"/>
                        </a:spcBef>
                        <a:spcAft>
                          <a:spcPct val="0"/>
                        </a:spcAft>
                        <a:buClr>
                          <a:schemeClr val="accent1"/>
                        </a:buClr>
                        <a:buFont typeface="Wingdings 3" panose="05040102010807070707" pitchFamily="18" charset="2"/>
                        <a:defRPr sz="800">
                          <a:solidFill>
                            <a:srgbClr val="404040"/>
                          </a:solidFill>
                          <a:latin typeface="Century Gothic" panose="020B0502020202020204" pitchFamily="34" charset="0"/>
                        </a:defRPr>
                      </a:lvl7pPr>
                      <a:lvl8pPr marL="3429000" indent="-228600" defTabSz="342900" fontAlgn="base">
                        <a:spcBef>
                          <a:spcPts val="750"/>
                        </a:spcBef>
                        <a:spcAft>
                          <a:spcPct val="0"/>
                        </a:spcAft>
                        <a:buClr>
                          <a:schemeClr val="accent1"/>
                        </a:buClr>
                        <a:buFont typeface="Wingdings 3" panose="05040102010807070707" pitchFamily="18" charset="2"/>
                        <a:defRPr sz="800">
                          <a:solidFill>
                            <a:srgbClr val="404040"/>
                          </a:solidFill>
                          <a:latin typeface="Century Gothic" panose="020B0502020202020204" pitchFamily="34" charset="0"/>
                        </a:defRPr>
                      </a:lvl8pPr>
                      <a:lvl9pPr marL="3886200" indent="-228600" defTabSz="342900" fontAlgn="base">
                        <a:spcBef>
                          <a:spcPts val="750"/>
                        </a:spcBef>
                        <a:spcAft>
                          <a:spcPct val="0"/>
                        </a:spcAft>
                        <a:buClr>
                          <a:schemeClr val="accent1"/>
                        </a:buClr>
                        <a:buFont typeface="Wingdings 3" panose="05040102010807070707" pitchFamily="18" charset="2"/>
                        <a:defRPr sz="800">
                          <a:solidFill>
                            <a:srgbClr val="404040"/>
                          </a:solidFill>
                          <a:latin typeface="Century Gothic" panose="020B0502020202020204" pitchFamily="34" charset="0"/>
                        </a:defRPr>
                      </a:lvl9pPr>
                    </a:lstStyle>
                    <a:p>
                      <a:pPr marL="0" marR="0" lvl="0" indent="0" algn="just" defTabSz="342900" rtl="0" eaLnBrk="1" fontAlgn="base" latinLnBrk="0" hangingPunct="1">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lumMod val="65000"/>
                              <a:lumOff val="35000"/>
                            </a:schemeClr>
                          </a:solidFill>
                          <a:effectLst/>
                          <a:latin typeface="Arial" panose="020B0604020202020204" pitchFamily="34" charset="0"/>
                          <a:cs typeface="Arial" panose="020B0604020202020204" pitchFamily="34" charset="0"/>
                        </a:rPr>
                        <a:t>We are analyzing the following IEEE and IEC -60034-2-1 2017 studies for the purpose of reference:</a:t>
                      </a:r>
                    </a:p>
                    <a:p>
                      <a:pPr marL="0" marR="0" lvl="0" indent="0" algn="just" defTabSz="342900" rtl="0" eaLnBrk="1" fontAlgn="base" latinLnBrk="0" hangingPunct="1">
                        <a:lnSpc>
                          <a:spcPct val="100000"/>
                        </a:lnSpc>
                        <a:spcBef>
                          <a:spcPct val="0"/>
                        </a:spcBef>
                        <a:spcAft>
                          <a:spcPts val="600"/>
                        </a:spcAft>
                        <a:buClrTx/>
                        <a:buSzTx/>
                        <a:buFontTx/>
                        <a:buNone/>
                        <a:tabLst/>
                      </a:pPr>
                      <a:r>
                        <a:rPr kumimoji="0" lang="en-US" sz="1100" b="0" i="0" u="none" strike="noStrike" cap="none" normalizeH="0" baseline="0" dirty="0">
                          <a:ln>
                            <a:noFill/>
                          </a:ln>
                          <a:solidFill>
                            <a:schemeClr val="tx1">
                              <a:lumMod val="65000"/>
                              <a:lumOff val="35000"/>
                            </a:schemeClr>
                          </a:solidFill>
                          <a:effectLst/>
                          <a:latin typeface="Arial" panose="020B0604020202020204" pitchFamily="34" charset="0"/>
                          <a:cs typeface="Arial" panose="020B0604020202020204" pitchFamily="34" charset="0"/>
                        </a:rPr>
                        <a:t>IEC 60034-2-1  </a:t>
                      </a:r>
                      <a:r>
                        <a:rPr lang="en-US" sz="1100" b="0" i="0" kern="1200" dirty="0">
                          <a:solidFill>
                            <a:srgbClr val="404040"/>
                          </a:solidFill>
                          <a:effectLst/>
                          <a:latin typeface="+mn-lt"/>
                          <a:ea typeface="+mn-ea"/>
                          <a:cs typeface="+mn-cs"/>
                        </a:rPr>
                        <a:t>Rotating electrical machines - Part 2-1: Standard methods for determining losses and efficiency from tests</a:t>
                      </a:r>
                    </a:p>
                    <a:p>
                      <a:pPr marL="0" marR="0" lvl="0" indent="0" algn="l" defTabSz="342900" rtl="0" eaLnBrk="1" fontAlgn="base" latinLnBrk="0" hangingPunct="1">
                        <a:lnSpc>
                          <a:spcPct val="100000"/>
                        </a:lnSpc>
                        <a:spcBef>
                          <a:spcPct val="0"/>
                        </a:spcBef>
                        <a:spcAft>
                          <a:spcPts val="600"/>
                        </a:spcAft>
                        <a:buClrTx/>
                        <a:buSzTx/>
                        <a:buFont typeface="Wingdings" panose="05000000000000000000" pitchFamily="2" charset="2"/>
                        <a:buChar char="§"/>
                        <a:tabLst/>
                      </a:pPr>
                      <a:endParaRPr kumimoji="0" lang="en-US" sz="1100" b="1" i="0" u="none" strike="noStrike" cap="none" normalizeH="0" baseline="0" dirty="0">
                        <a:ln>
                          <a:noFill/>
                        </a:ln>
                        <a:solidFill>
                          <a:schemeClr val="tx1">
                            <a:lumMod val="65000"/>
                            <a:lumOff val="35000"/>
                          </a:schemeClr>
                        </a:solidFill>
                        <a:effectLst/>
                        <a:latin typeface="Arial" panose="020B0604020202020204" pitchFamily="34" charset="0"/>
                        <a:cs typeface="Arial" panose="020B0604020202020204" pitchFamily="34" charset="0"/>
                      </a:endParaRPr>
                    </a:p>
                  </a:txBody>
                  <a:tcPr marT="45723" marB="4572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grpSp>
        <p:nvGrpSpPr>
          <p:cNvPr id="15371" name="Group 8"/>
          <p:cNvGrpSpPr>
            <a:grpSpLocks/>
          </p:cNvGrpSpPr>
          <p:nvPr/>
        </p:nvGrpSpPr>
        <p:grpSpPr bwMode="auto">
          <a:xfrm>
            <a:off x="2426213" y="3543412"/>
            <a:ext cx="3570195" cy="1050572"/>
            <a:chOff x="195260" y="944192"/>
            <a:chExt cx="4294187" cy="1186235"/>
          </a:xfrm>
        </p:grpSpPr>
        <p:pic>
          <p:nvPicPr>
            <p:cNvPr id="15373"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5260" y="1142348"/>
              <a:ext cx="4294187" cy="988079"/>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grpSp>
          <p:nvGrpSpPr>
            <p:cNvPr id="15374" name="Group 7"/>
            <p:cNvGrpSpPr>
              <a:grpSpLocks/>
            </p:cNvGrpSpPr>
            <p:nvPr/>
          </p:nvGrpSpPr>
          <p:grpSpPr bwMode="auto">
            <a:xfrm>
              <a:off x="1276068" y="944192"/>
              <a:ext cx="2135981" cy="198156"/>
              <a:chOff x="1276068" y="944192"/>
              <a:chExt cx="2135981" cy="198156"/>
            </a:xfrm>
          </p:grpSpPr>
          <p:pic>
            <p:nvPicPr>
              <p:cNvPr id="15375"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71600" y="966420"/>
                <a:ext cx="2040449" cy="17592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22" name="Rectangle: Rounded Corners 21"/>
              <p:cNvSpPr/>
              <p:nvPr/>
            </p:nvSpPr>
            <p:spPr>
              <a:xfrm>
                <a:off x="1276347" y="944192"/>
                <a:ext cx="1001713" cy="176267"/>
              </a:xfrm>
              <a:prstGeom prst="roundRect">
                <a:avLst/>
              </a:prstGeom>
              <a:noFill/>
              <a:ln>
                <a:solidFill>
                  <a:srgbClr val="0070C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IN"/>
              </a:p>
            </p:txBody>
          </p:sp>
        </p:grpSp>
      </p:grpSp>
      <p:sp>
        <p:nvSpPr>
          <p:cNvPr id="15372" name="TextBox 11"/>
          <p:cNvSpPr txBox="1">
            <a:spLocks noChangeArrowheads="1"/>
          </p:cNvSpPr>
          <p:nvPr/>
        </p:nvSpPr>
        <p:spPr bwMode="auto">
          <a:xfrm>
            <a:off x="2364208" y="3203687"/>
            <a:ext cx="363220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pPr eaLnBrk="1" hangingPunct="1"/>
            <a:r>
              <a:rPr lang="en-IN" altLang="en-US" sz="800" i="1" dirty="0">
                <a:solidFill>
                  <a:srgbClr val="000000"/>
                </a:solidFill>
                <a:latin typeface="Advent Pro"/>
                <a:cs typeface="Arial" panose="020B0604020202020204" pitchFamily="34" charset="0"/>
                <a:sym typeface="Arial" panose="020B0604020202020204" pitchFamily="34" charset="0"/>
              </a:rPr>
              <a:t>The table on classification accuracies is taken from the above IEEE paper(</a:t>
            </a:r>
            <a:r>
              <a:rPr lang="en-IN" altLang="en-US" sz="800" i="1" dirty="0">
                <a:solidFill>
                  <a:srgbClr val="FF0000"/>
                </a:solidFill>
                <a:latin typeface="Advent Pro"/>
                <a:cs typeface="Arial" panose="020B0604020202020204" pitchFamily="34" charset="0"/>
                <a:sym typeface="Arial" panose="020B0604020202020204" pitchFamily="34" charset="0"/>
              </a:rPr>
              <a:t>for reference purpose only</a:t>
            </a:r>
            <a:r>
              <a:rPr lang="en-IN" altLang="en-US" sz="800" i="1" dirty="0">
                <a:solidFill>
                  <a:srgbClr val="000000"/>
                </a:solidFill>
                <a:latin typeface="Advent Pro"/>
                <a:cs typeface="Arial" panose="020B0604020202020204" pitchFamily="34" charset="0"/>
                <a:sym typeface="Arial" panose="020B0604020202020204" pitchFamily="34" charset="0"/>
              </a:rPr>
              <a:t>)</a:t>
            </a:r>
          </a:p>
        </p:txBody>
      </p:sp>
      <p:pic>
        <p:nvPicPr>
          <p:cNvPr id="3" name="Picture 2">
            <a:extLst>
              <a:ext uri="{FF2B5EF4-FFF2-40B4-BE49-F238E27FC236}">
                <a16:creationId xmlns:a16="http://schemas.microsoft.com/office/drawing/2014/main" id="{D7D30ABA-53B8-18B1-F51C-A33B6D259690}"/>
              </a:ext>
            </a:extLst>
          </p:cNvPr>
          <p:cNvPicPr>
            <a:picLocks noChangeAspect="1"/>
          </p:cNvPicPr>
          <p:nvPr/>
        </p:nvPicPr>
        <p:blipFill>
          <a:blip r:embed="rId6"/>
          <a:stretch>
            <a:fillRect/>
          </a:stretch>
        </p:blipFill>
        <p:spPr>
          <a:xfrm>
            <a:off x="2907180" y="1757595"/>
            <a:ext cx="1875156" cy="1314041"/>
          </a:xfrm>
          <a:prstGeom prst="rect">
            <a:avLst/>
          </a:prstGeom>
        </p:spPr>
      </p:pic>
      <p:pic>
        <p:nvPicPr>
          <p:cNvPr id="5" name="Picture 4">
            <a:extLst>
              <a:ext uri="{FF2B5EF4-FFF2-40B4-BE49-F238E27FC236}">
                <a16:creationId xmlns:a16="http://schemas.microsoft.com/office/drawing/2014/main" id="{6AA44C40-E97F-D059-D161-D9608D7001B6}"/>
              </a:ext>
            </a:extLst>
          </p:cNvPr>
          <p:cNvPicPr>
            <a:picLocks noChangeAspect="1"/>
          </p:cNvPicPr>
          <p:nvPr/>
        </p:nvPicPr>
        <p:blipFill>
          <a:blip r:embed="rId7"/>
          <a:stretch>
            <a:fillRect/>
          </a:stretch>
        </p:blipFill>
        <p:spPr>
          <a:xfrm>
            <a:off x="266213" y="1853812"/>
            <a:ext cx="2692400" cy="1121609"/>
          </a:xfrm>
          <a:prstGeom prst="rect">
            <a:avLst/>
          </a:prstGeom>
        </p:spPr>
      </p:pic>
      <p:pic>
        <p:nvPicPr>
          <p:cNvPr id="4" name="Picture 3">
            <a:extLst>
              <a:ext uri="{FF2B5EF4-FFF2-40B4-BE49-F238E27FC236}">
                <a16:creationId xmlns:a16="http://schemas.microsoft.com/office/drawing/2014/main" id="{23E2F4B0-518C-4155-09D2-1E00988FA37E}"/>
              </a:ext>
            </a:extLst>
          </p:cNvPr>
          <p:cNvPicPr>
            <a:picLocks noChangeAspect="1"/>
          </p:cNvPicPr>
          <p:nvPr/>
        </p:nvPicPr>
        <p:blipFill>
          <a:blip r:embed="rId8"/>
          <a:stretch>
            <a:fillRect/>
          </a:stretch>
        </p:blipFill>
        <p:spPr>
          <a:xfrm>
            <a:off x="4840514" y="1659839"/>
            <a:ext cx="3606800" cy="825873"/>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Google Shape;3996;p52"/>
          <p:cNvSpPr txBox="1">
            <a:spLocks noChangeArrowheads="1"/>
          </p:cNvSpPr>
          <p:nvPr/>
        </p:nvSpPr>
        <p:spPr bwMode="auto">
          <a:xfrm>
            <a:off x="2501419" y="1667892"/>
            <a:ext cx="4052887" cy="1203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b"/>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pPr algn="ctr" eaLnBrk="1" hangingPunct="1">
              <a:buClr>
                <a:srgbClr val="5F6368"/>
              </a:buClr>
              <a:buSzPts val="2600"/>
              <a:buFont typeface="Righteous"/>
              <a:buNone/>
            </a:pPr>
            <a:r>
              <a:rPr lang="en-IN" altLang="en-US" sz="3600" b="1" dirty="0">
                <a:solidFill>
                  <a:srgbClr val="5F6368"/>
                </a:solidFill>
                <a:latin typeface="Arial" panose="020B0604020202020204" pitchFamily="34" charset="0"/>
                <a:ea typeface="Advent Pro Medium"/>
                <a:cs typeface="Arial" panose="020B0604020202020204" pitchFamily="34" charset="0"/>
                <a:sym typeface="Righteous"/>
              </a:rPr>
              <a:t>Thank You</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8674" name="Google Shape;3996;p52"/>
          <p:cNvSpPr txBox="1">
            <a:spLocks noChangeArrowheads="1"/>
          </p:cNvSpPr>
          <p:nvPr/>
        </p:nvSpPr>
        <p:spPr bwMode="auto">
          <a:xfrm>
            <a:off x="2501419" y="1667892"/>
            <a:ext cx="4052887" cy="1203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b"/>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pPr algn="ctr" eaLnBrk="1" hangingPunct="1">
              <a:buClr>
                <a:srgbClr val="5F6368"/>
              </a:buClr>
              <a:buSzPts val="2600"/>
              <a:buFont typeface="Righteous"/>
              <a:buNone/>
            </a:pPr>
            <a:r>
              <a:rPr lang="en-IN" altLang="en-US" sz="3600" b="1" dirty="0">
                <a:solidFill>
                  <a:srgbClr val="5F6368"/>
                </a:solidFill>
                <a:latin typeface="Arial" panose="020B0604020202020204" pitchFamily="34" charset="0"/>
                <a:ea typeface="Advent Pro Medium"/>
                <a:cs typeface="Arial" panose="020B0604020202020204" pitchFamily="34" charset="0"/>
                <a:sym typeface="Righteous"/>
              </a:rPr>
              <a:t>Backup Slides</a:t>
            </a:r>
          </a:p>
        </p:txBody>
      </p:sp>
    </p:spTree>
    <p:extLst>
      <p:ext uri="{BB962C8B-B14F-4D97-AF65-F5344CB8AC3E}">
        <p14:creationId xmlns:p14="http://schemas.microsoft.com/office/powerpoint/2010/main" val="32663853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8674" name="Google Shape;3996;p52"/>
          <p:cNvSpPr txBox="1">
            <a:spLocks noChangeArrowheads="1"/>
          </p:cNvSpPr>
          <p:nvPr/>
        </p:nvSpPr>
        <p:spPr bwMode="auto">
          <a:xfrm>
            <a:off x="2501419" y="1667892"/>
            <a:ext cx="4052887" cy="1203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b"/>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pPr algn="ctr" eaLnBrk="1" hangingPunct="1">
              <a:buClr>
                <a:srgbClr val="5F6368"/>
              </a:buClr>
              <a:buSzPts val="2600"/>
              <a:buFont typeface="Righteous"/>
              <a:buNone/>
            </a:pPr>
            <a:r>
              <a:rPr lang="en-IN" altLang="en-US" sz="3600" b="1" dirty="0">
                <a:solidFill>
                  <a:srgbClr val="5F6368"/>
                </a:solidFill>
                <a:latin typeface="Arial" panose="020B0604020202020204" pitchFamily="34" charset="0"/>
                <a:ea typeface="Advent Pro Medium"/>
                <a:cs typeface="Arial" panose="020B0604020202020204" pitchFamily="34" charset="0"/>
                <a:sym typeface="Righteous"/>
              </a:rPr>
              <a:t>Linear Regression</a:t>
            </a:r>
          </a:p>
        </p:txBody>
      </p:sp>
    </p:spTree>
    <p:extLst>
      <p:ext uri="{BB962C8B-B14F-4D97-AF65-F5344CB8AC3E}">
        <p14:creationId xmlns:p14="http://schemas.microsoft.com/office/powerpoint/2010/main" val="33809055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410" name="Google Shape;1969;p39"/>
          <p:cNvSpPr>
            <a:spLocks noGrp="1" noChangeArrowheads="1"/>
          </p:cNvSpPr>
          <p:nvPr>
            <p:ph type="title"/>
          </p:nvPr>
        </p:nvSpPr>
        <p:spPr>
          <a:xfrm>
            <a:off x="-36760" y="45402"/>
            <a:ext cx="6284686" cy="375928"/>
          </a:xfrm>
        </p:spPr>
        <p:txBody>
          <a:bodyPr/>
          <a:lstStyle/>
          <a:p>
            <a:pPr>
              <a:spcBef>
                <a:spcPct val="0"/>
              </a:spcBef>
              <a:spcAft>
                <a:spcPct val="0"/>
              </a:spcAft>
              <a:buClr>
                <a:srgbClr val="5F6368"/>
              </a:buClr>
            </a:pPr>
            <a:r>
              <a:rPr lang="en-US" altLang="en-US" sz="2000" b="1" dirty="0">
                <a:solidFill>
                  <a:schemeClr val="bg1"/>
                </a:solidFill>
                <a:latin typeface="Righteous"/>
                <a:ea typeface="Righteous"/>
                <a:cs typeface="Righteous"/>
                <a:sym typeface="Righteous"/>
              </a:rPr>
              <a:t>Linear Regression </a:t>
            </a:r>
          </a:p>
        </p:txBody>
      </p:sp>
      <p:graphicFrame>
        <p:nvGraphicFramePr>
          <p:cNvPr id="24" name="Diagram 23">
            <a:extLst>
              <a:ext uri="{FF2B5EF4-FFF2-40B4-BE49-F238E27FC236}">
                <a16:creationId xmlns:a16="http://schemas.microsoft.com/office/drawing/2014/main" id="{82DB3D39-1161-5CDA-3E49-2E29C26F4D4A}"/>
              </a:ext>
            </a:extLst>
          </p:cNvPr>
          <p:cNvGraphicFramePr/>
          <p:nvPr/>
        </p:nvGraphicFramePr>
        <p:xfrm>
          <a:off x="116114" y="566400"/>
          <a:ext cx="4855030" cy="345405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4">
            <a:extLst>
              <a:ext uri="{FF2B5EF4-FFF2-40B4-BE49-F238E27FC236}">
                <a16:creationId xmlns:a16="http://schemas.microsoft.com/office/drawing/2014/main" id="{12ED1D20-3E88-4538-244A-7E0367FA9AD6}"/>
              </a:ext>
            </a:extLst>
          </p:cNvPr>
          <p:cNvPicPr>
            <a:picLocks noChangeAspect="1"/>
          </p:cNvPicPr>
          <p:nvPr/>
        </p:nvPicPr>
        <p:blipFill>
          <a:blip r:embed="rId8"/>
          <a:stretch>
            <a:fillRect/>
          </a:stretch>
        </p:blipFill>
        <p:spPr>
          <a:xfrm>
            <a:off x="5465695" y="421331"/>
            <a:ext cx="3140692" cy="1528909"/>
          </a:xfrm>
          <a:prstGeom prst="rect">
            <a:avLst/>
          </a:prstGeom>
        </p:spPr>
      </p:pic>
      <p:pic>
        <p:nvPicPr>
          <p:cNvPr id="9" name="Picture 8">
            <a:extLst>
              <a:ext uri="{FF2B5EF4-FFF2-40B4-BE49-F238E27FC236}">
                <a16:creationId xmlns:a16="http://schemas.microsoft.com/office/drawing/2014/main" id="{46F3AE63-B42F-2120-0AB7-E3F178E9B076}"/>
              </a:ext>
            </a:extLst>
          </p:cNvPr>
          <p:cNvPicPr>
            <a:picLocks noChangeAspect="1"/>
          </p:cNvPicPr>
          <p:nvPr/>
        </p:nvPicPr>
        <p:blipFill>
          <a:blip r:embed="rId9"/>
          <a:stretch>
            <a:fillRect/>
          </a:stretch>
        </p:blipFill>
        <p:spPr>
          <a:xfrm>
            <a:off x="5670811" y="3565700"/>
            <a:ext cx="2701389" cy="1532398"/>
          </a:xfrm>
          <a:prstGeom prst="rect">
            <a:avLst/>
          </a:prstGeom>
        </p:spPr>
      </p:pic>
      <p:pic>
        <p:nvPicPr>
          <p:cNvPr id="11" name="Picture 10">
            <a:extLst>
              <a:ext uri="{FF2B5EF4-FFF2-40B4-BE49-F238E27FC236}">
                <a16:creationId xmlns:a16="http://schemas.microsoft.com/office/drawing/2014/main" id="{C0796BD7-ED08-B02F-BCF7-943F66B69204}"/>
              </a:ext>
            </a:extLst>
          </p:cNvPr>
          <p:cNvPicPr>
            <a:picLocks noChangeAspect="1"/>
          </p:cNvPicPr>
          <p:nvPr/>
        </p:nvPicPr>
        <p:blipFill>
          <a:blip r:embed="rId10"/>
          <a:stretch>
            <a:fillRect/>
          </a:stretch>
        </p:blipFill>
        <p:spPr>
          <a:xfrm>
            <a:off x="5511395" y="1950240"/>
            <a:ext cx="2860805" cy="1528908"/>
          </a:xfrm>
          <a:prstGeom prst="rect">
            <a:avLst/>
          </a:prstGeom>
        </p:spPr>
      </p:pic>
    </p:spTree>
    <p:extLst>
      <p:ext uri="{BB962C8B-B14F-4D97-AF65-F5344CB8AC3E}">
        <p14:creationId xmlns:p14="http://schemas.microsoft.com/office/powerpoint/2010/main" val="10480744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410" name="Google Shape;1969;p39"/>
          <p:cNvSpPr>
            <a:spLocks noGrp="1" noChangeArrowheads="1"/>
          </p:cNvSpPr>
          <p:nvPr>
            <p:ph type="title"/>
          </p:nvPr>
        </p:nvSpPr>
        <p:spPr>
          <a:xfrm>
            <a:off x="0" y="45403"/>
            <a:ext cx="6284686" cy="375928"/>
          </a:xfrm>
        </p:spPr>
        <p:txBody>
          <a:bodyPr/>
          <a:lstStyle/>
          <a:p>
            <a:pPr>
              <a:spcBef>
                <a:spcPct val="0"/>
              </a:spcBef>
              <a:spcAft>
                <a:spcPct val="0"/>
              </a:spcAft>
              <a:buClr>
                <a:srgbClr val="5F6368"/>
              </a:buClr>
            </a:pPr>
            <a:r>
              <a:rPr lang="en-US" altLang="en-US" sz="2000" b="1" dirty="0">
                <a:solidFill>
                  <a:schemeClr val="bg1"/>
                </a:solidFill>
                <a:latin typeface="Righteous"/>
                <a:ea typeface="Righteous"/>
                <a:cs typeface="Righteous"/>
                <a:sym typeface="Righteous"/>
              </a:rPr>
              <a:t>Linear Regression </a:t>
            </a:r>
          </a:p>
        </p:txBody>
      </p:sp>
      <p:graphicFrame>
        <p:nvGraphicFramePr>
          <p:cNvPr id="24" name="Diagram 23">
            <a:extLst>
              <a:ext uri="{FF2B5EF4-FFF2-40B4-BE49-F238E27FC236}">
                <a16:creationId xmlns:a16="http://schemas.microsoft.com/office/drawing/2014/main" id="{82DB3D39-1161-5CDA-3E49-2E29C26F4D4A}"/>
              </a:ext>
            </a:extLst>
          </p:cNvPr>
          <p:cNvGraphicFramePr/>
          <p:nvPr/>
        </p:nvGraphicFramePr>
        <p:xfrm>
          <a:off x="116114" y="566400"/>
          <a:ext cx="4855030" cy="345405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Picture 2">
            <a:extLst>
              <a:ext uri="{FF2B5EF4-FFF2-40B4-BE49-F238E27FC236}">
                <a16:creationId xmlns:a16="http://schemas.microsoft.com/office/drawing/2014/main" id="{C5035D44-2C18-A397-4FFA-8E0F0D80A447}"/>
              </a:ext>
            </a:extLst>
          </p:cNvPr>
          <p:cNvPicPr>
            <a:picLocks noChangeAspect="1"/>
          </p:cNvPicPr>
          <p:nvPr/>
        </p:nvPicPr>
        <p:blipFill>
          <a:blip r:embed="rId8"/>
          <a:stretch>
            <a:fillRect/>
          </a:stretch>
        </p:blipFill>
        <p:spPr>
          <a:xfrm>
            <a:off x="5547759" y="421332"/>
            <a:ext cx="2860805" cy="1490178"/>
          </a:xfrm>
          <a:prstGeom prst="rect">
            <a:avLst/>
          </a:prstGeom>
        </p:spPr>
      </p:pic>
      <p:pic>
        <p:nvPicPr>
          <p:cNvPr id="6" name="Picture 5">
            <a:extLst>
              <a:ext uri="{FF2B5EF4-FFF2-40B4-BE49-F238E27FC236}">
                <a16:creationId xmlns:a16="http://schemas.microsoft.com/office/drawing/2014/main" id="{DC49BE9A-9CAF-75F0-A8AA-73F7411D2482}"/>
              </a:ext>
            </a:extLst>
          </p:cNvPr>
          <p:cNvPicPr>
            <a:picLocks noChangeAspect="1"/>
          </p:cNvPicPr>
          <p:nvPr/>
        </p:nvPicPr>
        <p:blipFill>
          <a:blip r:embed="rId9"/>
          <a:stretch>
            <a:fillRect/>
          </a:stretch>
        </p:blipFill>
        <p:spPr>
          <a:xfrm>
            <a:off x="5591102" y="1972406"/>
            <a:ext cx="2860805" cy="1532398"/>
          </a:xfrm>
          <a:prstGeom prst="rect">
            <a:avLst/>
          </a:prstGeom>
        </p:spPr>
      </p:pic>
      <p:pic>
        <p:nvPicPr>
          <p:cNvPr id="8" name="Picture 7">
            <a:extLst>
              <a:ext uri="{FF2B5EF4-FFF2-40B4-BE49-F238E27FC236}">
                <a16:creationId xmlns:a16="http://schemas.microsoft.com/office/drawing/2014/main" id="{5C84962C-15B2-1E77-B707-0529980FF3C5}"/>
              </a:ext>
            </a:extLst>
          </p:cNvPr>
          <p:cNvPicPr>
            <a:picLocks noChangeAspect="1"/>
          </p:cNvPicPr>
          <p:nvPr/>
        </p:nvPicPr>
        <p:blipFill>
          <a:blip r:embed="rId10"/>
          <a:stretch>
            <a:fillRect/>
          </a:stretch>
        </p:blipFill>
        <p:spPr>
          <a:xfrm>
            <a:off x="5591102" y="3565700"/>
            <a:ext cx="2860804" cy="1532397"/>
          </a:xfrm>
          <a:prstGeom prst="rect">
            <a:avLst/>
          </a:prstGeom>
        </p:spPr>
      </p:pic>
    </p:spTree>
    <p:extLst>
      <p:ext uri="{BB962C8B-B14F-4D97-AF65-F5344CB8AC3E}">
        <p14:creationId xmlns:p14="http://schemas.microsoft.com/office/powerpoint/2010/main" val="7575925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410" name="Google Shape;1969;p39"/>
          <p:cNvSpPr>
            <a:spLocks noGrp="1" noChangeArrowheads="1"/>
          </p:cNvSpPr>
          <p:nvPr>
            <p:ph type="title"/>
          </p:nvPr>
        </p:nvSpPr>
        <p:spPr>
          <a:xfrm>
            <a:off x="0" y="45403"/>
            <a:ext cx="6284686" cy="375928"/>
          </a:xfrm>
        </p:spPr>
        <p:txBody>
          <a:bodyPr/>
          <a:lstStyle/>
          <a:p>
            <a:pPr>
              <a:spcBef>
                <a:spcPct val="0"/>
              </a:spcBef>
              <a:spcAft>
                <a:spcPct val="0"/>
              </a:spcAft>
              <a:buClr>
                <a:srgbClr val="5F6368"/>
              </a:buClr>
            </a:pPr>
            <a:r>
              <a:rPr lang="en-US" altLang="en-US" sz="2000" b="1" dirty="0">
                <a:solidFill>
                  <a:schemeClr val="bg1"/>
                </a:solidFill>
                <a:latin typeface="Righteous"/>
                <a:ea typeface="Righteous"/>
                <a:cs typeface="Righteous"/>
                <a:sym typeface="Righteous"/>
              </a:rPr>
              <a:t>Linear Regression </a:t>
            </a:r>
          </a:p>
        </p:txBody>
      </p:sp>
      <p:graphicFrame>
        <p:nvGraphicFramePr>
          <p:cNvPr id="24" name="Diagram 23">
            <a:extLst>
              <a:ext uri="{FF2B5EF4-FFF2-40B4-BE49-F238E27FC236}">
                <a16:creationId xmlns:a16="http://schemas.microsoft.com/office/drawing/2014/main" id="{82DB3D39-1161-5CDA-3E49-2E29C26F4D4A}"/>
              </a:ext>
            </a:extLst>
          </p:cNvPr>
          <p:cNvGraphicFramePr/>
          <p:nvPr/>
        </p:nvGraphicFramePr>
        <p:xfrm>
          <a:off x="116114" y="566400"/>
          <a:ext cx="4855030" cy="345405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Picture 3">
            <a:extLst>
              <a:ext uri="{FF2B5EF4-FFF2-40B4-BE49-F238E27FC236}">
                <a16:creationId xmlns:a16="http://schemas.microsoft.com/office/drawing/2014/main" id="{46852427-3E90-C3BE-A65C-3D937EC332F5}"/>
              </a:ext>
            </a:extLst>
          </p:cNvPr>
          <p:cNvPicPr>
            <a:picLocks noChangeAspect="1"/>
          </p:cNvPicPr>
          <p:nvPr/>
        </p:nvPicPr>
        <p:blipFill>
          <a:blip r:embed="rId8"/>
          <a:stretch>
            <a:fillRect/>
          </a:stretch>
        </p:blipFill>
        <p:spPr>
          <a:xfrm>
            <a:off x="5486468" y="460569"/>
            <a:ext cx="3487518" cy="2374529"/>
          </a:xfrm>
          <a:prstGeom prst="rect">
            <a:avLst/>
          </a:prstGeom>
        </p:spPr>
      </p:pic>
      <p:pic>
        <p:nvPicPr>
          <p:cNvPr id="7" name="Picture 6">
            <a:extLst>
              <a:ext uri="{FF2B5EF4-FFF2-40B4-BE49-F238E27FC236}">
                <a16:creationId xmlns:a16="http://schemas.microsoft.com/office/drawing/2014/main" id="{E571B35E-A4E3-7E00-D4C5-AA7E7DD4ADFB}"/>
              </a:ext>
            </a:extLst>
          </p:cNvPr>
          <p:cNvPicPr>
            <a:picLocks noChangeAspect="1"/>
          </p:cNvPicPr>
          <p:nvPr/>
        </p:nvPicPr>
        <p:blipFill>
          <a:blip r:embed="rId9"/>
          <a:stretch>
            <a:fillRect/>
          </a:stretch>
        </p:blipFill>
        <p:spPr>
          <a:xfrm>
            <a:off x="5549614" y="2835098"/>
            <a:ext cx="3424371" cy="2076930"/>
          </a:xfrm>
          <a:prstGeom prst="rect">
            <a:avLst/>
          </a:prstGeom>
        </p:spPr>
      </p:pic>
    </p:spTree>
    <p:extLst>
      <p:ext uri="{BB962C8B-B14F-4D97-AF65-F5344CB8AC3E}">
        <p14:creationId xmlns:p14="http://schemas.microsoft.com/office/powerpoint/2010/main" val="10060964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Google Shape;1950;p37"/>
          <p:cNvSpPr>
            <a:spLocks noGrp="1" noChangeArrowheads="1"/>
          </p:cNvSpPr>
          <p:nvPr>
            <p:ph type="title"/>
          </p:nvPr>
        </p:nvSpPr>
        <p:spPr>
          <a:xfrm>
            <a:off x="0" y="53340"/>
            <a:ext cx="5133975" cy="355600"/>
          </a:xfrm>
        </p:spPr>
        <p:txBody>
          <a:bodyPr/>
          <a:lstStyle/>
          <a:p>
            <a:pPr>
              <a:spcBef>
                <a:spcPct val="0"/>
              </a:spcBef>
              <a:spcAft>
                <a:spcPct val="0"/>
              </a:spcAft>
              <a:buClr>
                <a:srgbClr val="5F6368"/>
              </a:buClr>
              <a:buFont typeface="Righteous"/>
              <a:buNone/>
            </a:pPr>
            <a:r>
              <a:rPr lang="en-IN" altLang="en-US" sz="2000" b="1" dirty="0">
                <a:solidFill>
                  <a:schemeClr val="bg1"/>
                </a:solidFill>
                <a:latin typeface="Righteous"/>
                <a:ea typeface="Righteous"/>
                <a:cs typeface="Righteous"/>
                <a:sym typeface="Righteous"/>
              </a:rPr>
              <a:t>Business Case – </a:t>
            </a:r>
            <a:r>
              <a:rPr lang="en-IN" altLang="en-US" sz="2000" b="1" dirty="0">
                <a:solidFill>
                  <a:srgbClr val="FFC000"/>
                </a:solidFill>
                <a:latin typeface="Righteous"/>
                <a:ea typeface="Righteous"/>
                <a:cs typeface="Righteous"/>
                <a:sym typeface="Righteous"/>
              </a:rPr>
              <a:t>Make</a:t>
            </a:r>
            <a:r>
              <a:rPr lang="en-IN" altLang="en-US" sz="2000" b="1" dirty="0">
                <a:solidFill>
                  <a:schemeClr val="bg1"/>
                </a:solidFill>
                <a:latin typeface="Righteous"/>
                <a:ea typeface="Righteous"/>
                <a:cs typeface="Righteous"/>
                <a:sym typeface="Righteous"/>
              </a:rPr>
              <a:t> in </a:t>
            </a:r>
            <a:r>
              <a:rPr lang="en-IN" altLang="en-US" sz="2000" b="1" dirty="0">
                <a:solidFill>
                  <a:srgbClr val="92D050"/>
                </a:solidFill>
                <a:latin typeface="Righteous"/>
                <a:ea typeface="Righteous"/>
                <a:cs typeface="Righteous"/>
                <a:sym typeface="Righteous"/>
              </a:rPr>
              <a:t>India</a:t>
            </a:r>
            <a:endParaRPr lang="en-US" altLang="en-US" sz="2000" b="1" dirty="0">
              <a:solidFill>
                <a:srgbClr val="92D050"/>
              </a:solidFill>
              <a:latin typeface="Righteous"/>
              <a:ea typeface="Righteous"/>
              <a:cs typeface="Righteous"/>
              <a:sym typeface="Righteous"/>
            </a:endParaRPr>
          </a:p>
        </p:txBody>
      </p:sp>
      <p:sp>
        <p:nvSpPr>
          <p:cNvPr id="7" name="Subtitle 2">
            <a:extLst>
              <a:ext uri="{FF2B5EF4-FFF2-40B4-BE49-F238E27FC236}">
                <a16:creationId xmlns:a16="http://schemas.microsoft.com/office/drawing/2014/main" id="{D2771A2A-7755-424C-9E5A-2E11720F3C8E}"/>
              </a:ext>
            </a:extLst>
          </p:cNvPr>
          <p:cNvSpPr txBox="1">
            <a:spLocks/>
          </p:cNvSpPr>
          <p:nvPr/>
        </p:nvSpPr>
        <p:spPr>
          <a:xfrm>
            <a:off x="159489" y="137886"/>
            <a:ext cx="8729330" cy="4129315"/>
          </a:xfrm>
          <a:prstGeom prst="rect">
            <a:avLst/>
          </a:prstGeom>
        </p:spPr>
        <p:txBody>
          <a:bodyPr spcFirstLastPara="1" vert="horz" lIns="91440" tIns="45720" rIns="91440" bIns="45720" rtlCol="0">
            <a:noAutofit/>
          </a:bodyPr>
          <a:lstStyle>
            <a:lvl1pPr marL="457200" lvl="0" indent="-330200" algn="l" defTabSz="685800" rtl="0" fontAlgn="base">
              <a:lnSpc>
                <a:spcPct val="90000"/>
              </a:lnSpc>
              <a:spcBef>
                <a:spcPts val="0"/>
              </a:spcBef>
              <a:spcAft>
                <a:spcPts val="0"/>
              </a:spcAft>
              <a:buSzPts val="1600"/>
              <a:buFont typeface="Arial" panose="020B0604020202020204" pitchFamily="34" charset="0"/>
              <a:buChar char="●"/>
              <a:defRPr sz="1600" kern="1200">
                <a:solidFill>
                  <a:schemeClr val="tx1"/>
                </a:solidFill>
                <a:latin typeface="+mn-lt"/>
                <a:ea typeface="+mn-ea"/>
                <a:cs typeface="+mn-cs"/>
              </a:defRPr>
            </a:lvl1pPr>
            <a:lvl2pPr marL="914400" lvl="1" indent="-330200" algn="l" defTabSz="685800" rtl="0" fontAlgn="base">
              <a:lnSpc>
                <a:spcPct val="90000"/>
              </a:lnSpc>
              <a:spcBef>
                <a:spcPts val="1600"/>
              </a:spcBef>
              <a:spcAft>
                <a:spcPts val="0"/>
              </a:spcAft>
              <a:buSzPts val="1600"/>
              <a:buFont typeface="Arial" panose="020B0604020202020204" pitchFamily="34" charset="0"/>
              <a:buChar char="○"/>
              <a:defRPr sz="1600" kern="1200">
                <a:solidFill>
                  <a:schemeClr val="tx1"/>
                </a:solidFill>
                <a:latin typeface="+mn-lt"/>
                <a:ea typeface="+mn-ea"/>
                <a:cs typeface="+mn-cs"/>
              </a:defRPr>
            </a:lvl2pPr>
            <a:lvl3pPr marL="1371600" lvl="2" indent="-330200" algn="l" defTabSz="685800" rtl="0" fontAlgn="base">
              <a:lnSpc>
                <a:spcPct val="90000"/>
              </a:lnSpc>
              <a:spcBef>
                <a:spcPts val="1600"/>
              </a:spcBef>
              <a:spcAft>
                <a:spcPts val="0"/>
              </a:spcAft>
              <a:buSzPts val="1600"/>
              <a:buFont typeface="Arial" panose="020B0604020202020204" pitchFamily="34" charset="0"/>
              <a:buChar char="■"/>
              <a:defRPr sz="1600" kern="1200">
                <a:solidFill>
                  <a:schemeClr val="tx1"/>
                </a:solidFill>
                <a:latin typeface="+mn-lt"/>
                <a:ea typeface="+mn-ea"/>
                <a:cs typeface="+mn-cs"/>
              </a:defRPr>
            </a:lvl3pPr>
            <a:lvl4pPr marL="1828800" lvl="3" indent="-330200" algn="l" defTabSz="685800" rtl="0" fontAlgn="base">
              <a:lnSpc>
                <a:spcPct val="90000"/>
              </a:lnSpc>
              <a:spcBef>
                <a:spcPts val="1600"/>
              </a:spcBef>
              <a:spcAft>
                <a:spcPts val="0"/>
              </a:spcAft>
              <a:buSzPts val="1600"/>
              <a:buFont typeface="Arial" panose="020B0604020202020204" pitchFamily="34" charset="0"/>
              <a:buChar char="●"/>
              <a:defRPr sz="1600" kern="1200">
                <a:solidFill>
                  <a:schemeClr val="tx1"/>
                </a:solidFill>
                <a:latin typeface="+mn-lt"/>
                <a:ea typeface="+mn-ea"/>
                <a:cs typeface="+mn-cs"/>
              </a:defRPr>
            </a:lvl4pPr>
            <a:lvl5pPr marL="2286000" lvl="4" indent="-330200" algn="l" defTabSz="685800" rtl="0" fontAlgn="base">
              <a:lnSpc>
                <a:spcPct val="90000"/>
              </a:lnSpc>
              <a:spcBef>
                <a:spcPts val="1600"/>
              </a:spcBef>
              <a:spcAft>
                <a:spcPts val="0"/>
              </a:spcAft>
              <a:buSzPts val="1600"/>
              <a:buFont typeface="Arial" panose="020B0604020202020204" pitchFamily="34" charset="0"/>
              <a:buChar char="○"/>
              <a:defRPr sz="1600" kern="1200">
                <a:solidFill>
                  <a:schemeClr val="tx1"/>
                </a:solidFill>
                <a:latin typeface="+mn-lt"/>
                <a:ea typeface="+mn-ea"/>
                <a:cs typeface="+mn-cs"/>
              </a:defRPr>
            </a:lvl5pPr>
            <a:lvl6pPr marL="2743200" lvl="5" indent="-330200" algn="l" defTabSz="685800" rtl="0" eaLnBrk="1" latinLnBrk="0" hangingPunct="1">
              <a:lnSpc>
                <a:spcPct val="90000"/>
              </a:lnSpc>
              <a:spcBef>
                <a:spcPts val="1600"/>
              </a:spcBef>
              <a:spcAft>
                <a:spcPts val="0"/>
              </a:spcAft>
              <a:buSzPts val="1600"/>
              <a:buFont typeface="Arial" panose="020B0604020202020204" pitchFamily="34" charset="0"/>
              <a:buChar char="■"/>
              <a:defRPr sz="1600" kern="1200">
                <a:solidFill>
                  <a:schemeClr val="tx1"/>
                </a:solidFill>
                <a:latin typeface="+mn-lt"/>
                <a:ea typeface="+mn-ea"/>
                <a:cs typeface="+mn-cs"/>
              </a:defRPr>
            </a:lvl6pPr>
            <a:lvl7pPr marL="3200400" lvl="6" indent="-330200" algn="l" defTabSz="685800" rtl="0" eaLnBrk="1" latinLnBrk="0" hangingPunct="1">
              <a:lnSpc>
                <a:spcPct val="90000"/>
              </a:lnSpc>
              <a:spcBef>
                <a:spcPts val="1600"/>
              </a:spcBef>
              <a:spcAft>
                <a:spcPts val="0"/>
              </a:spcAft>
              <a:buSzPts val="1600"/>
              <a:buFont typeface="Arial" panose="020B0604020202020204" pitchFamily="34" charset="0"/>
              <a:buChar char="●"/>
              <a:defRPr sz="1600" kern="1200">
                <a:solidFill>
                  <a:schemeClr val="tx1"/>
                </a:solidFill>
                <a:latin typeface="+mn-lt"/>
                <a:ea typeface="+mn-ea"/>
                <a:cs typeface="+mn-cs"/>
              </a:defRPr>
            </a:lvl7pPr>
            <a:lvl8pPr marL="3657600" lvl="7" indent="-330200" algn="l" defTabSz="685800" rtl="0" eaLnBrk="1" latinLnBrk="0" hangingPunct="1">
              <a:lnSpc>
                <a:spcPct val="90000"/>
              </a:lnSpc>
              <a:spcBef>
                <a:spcPts val="1600"/>
              </a:spcBef>
              <a:spcAft>
                <a:spcPts val="0"/>
              </a:spcAft>
              <a:buSzPts val="1600"/>
              <a:buFont typeface="Arial" panose="020B0604020202020204" pitchFamily="34" charset="0"/>
              <a:buChar char="○"/>
              <a:defRPr sz="1600" kern="1200">
                <a:solidFill>
                  <a:schemeClr val="tx1"/>
                </a:solidFill>
                <a:latin typeface="+mn-lt"/>
                <a:ea typeface="+mn-ea"/>
                <a:cs typeface="+mn-cs"/>
              </a:defRPr>
            </a:lvl8pPr>
            <a:lvl9pPr marL="4114800" lvl="8" indent="-330200" algn="l" defTabSz="685800" rtl="0" eaLnBrk="1" latinLnBrk="0" hangingPunct="1">
              <a:lnSpc>
                <a:spcPct val="90000"/>
              </a:lnSpc>
              <a:spcBef>
                <a:spcPts val="1600"/>
              </a:spcBef>
              <a:spcAft>
                <a:spcPts val="1600"/>
              </a:spcAft>
              <a:buSzPts val="1600"/>
              <a:buFont typeface="Arial" panose="020B0604020202020204" pitchFamily="34" charset="0"/>
              <a:buChar char="■"/>
              <a:defRPr sz="1600" kern="1200">
                <a:solidFill>
                  <a:schemeClr val="tx1"/>
                </a:solidFill>
                <a:latin typeface="+mn-lt"/>
                <a:ea typeface="+mn-ea"/>
                <a:cs typeface="+mn-cs"/>
              </a:defRPr>
            </a:lvl9pPr>
          </a:lstStyle>
          <a:p>
            <a:pPr marL="127000" indent="0" algn="ctr" eaLnBrk="1" hangingPunct="1">
              <a:buNone/>
            </a:pPr>
            <a:endParaRPr lang="en-IN" sz="1100" dirty="0">
              <a:latin typeface="Arial" panose="020B0604020202020204" pitchFamily="34" charset="0"/>
              <a:cs typeface="Arial" panose="020B0604020202020204" pitchFamily="34" charset="0"/>
            </a:endParaRPr>
          </a:p>
          <a:p>
            <a:pPr marL="127000" indent="0" algn="ctr" eaLnBrk="1" hangingPunct="1">
              <a:buNone/>
            </a:pPr>
            <a:endParaRPr lang="en-IN" sz="1100" dirty="0">
              <a:latin typeface="Arial" panose="020B0604020202020204" pitchFamily="34" charset="0"/>
              <a:cs typeface="Arial" panose="020B0604020202020204" pitchFamily="34" charset="0"/>
            </a:endParaRPr>
          </a:p>
          <a:p>
            <a:pPr marL="127000" indent="0" algn="ctr" eaLnBrk="1" hangingPunct="1">
              <a:buNone/>
            </a:pPr>
            <a:endParaRPr lang="en-IN" sz="1100" dirty="0">
              <a:latin typeface="Arial" panose="020B0604020202020204" pitchFamily="34" charset="0"/>
              <a:cs typeface="Arial" panose="020B0604020202020204" pitchFamily="34" charset="0"/>
            </a:endParaRPr>
          </a:p>
          <a:p>
            <a:pPr marL="127000" indent="0" algn="ctr" eaLnBrk="1" hangingPunct="1">
              <a:buNone/>
            </a:pPr>
            <a:r>
              <a:rPr lang="en-IN" sz="1100" dirty="0">
                <a:latin typeface="Arial" panose="020B0604020202020204" pitchFamily="34" charset="0"/>
                <a:cs typeface="Arial" panose="020B0604020202020204" pitchFamily="34" charset="0"/>
              </a:rPr>
              <a:t>The </a:t>
            </a:r>
            <a:r>
              <a:rPr lang="en-IN" sz="1100" b="1" dirty="0">
                <a:latin typeface="Arial" panose="020B0604020202020204" pitchFamily="34" charset="0"/>
                <a:cs typeface="Arial" panose="020B0604020202020204" pitchFamily="34" charset="0"/>
              </a:rPr>
              <a:t>CEO</a:t>
            </a:r>
            <a:r>
              <a:rPr lang="en-IN" sz="1100" dirty="0">
                <a:latin typeface="Arial" panose="020B0604020202020204" pitchFamily="34" charset="0"/>
                <a:cs typeface="Arial" panose="020B0604020202020204" pitchFamily="34" charset="0"/>
              </a:rPr>
              <a:t> of a global electric motor manufacturing company was planning to increase production volume of MV Induction motor at their India facility .Since the demand for this product line has suddenly increased post the heavy duties levied by the Govt of India on imported motors and also after the announcement that Govt projects shall buy only from those who manufacture in India . Global leadership wanted to use this headwind for increasing company's revenue.</a:t>
            </a:r>
          </a:p>
          <a:p>
            <a:pPr marL="127000" indent="0" algn="ctr" eaLnBrk="1" hangingPunct="1">
              <a:buNone/>
            </a:pPr>
            <a:endParaRPr lang="en-IN" sz="1100" dirty="0">
              <a:latin typeface="Arial" panose="020B0604020202020204" pitchFamily="34" charset="0"/>
              <a:cs typeface="Arial" panose="020B0604020202020204" pitchFamily="34" charset="0"/>
            </a:endParaRPr>
          </a:p>
          <a:p>
            <a:pPr marL="127000" indent="0" algn="ctr" eaLnBrk="1" hangingPunct="1">
              <a:buNone/>
            </a:pPr>
            <a:r>
              <a:rPr lang="en-IN" sz="1100" dirty="0">
                <a:latin typeface="Arial" panose="020B0604020202020204" pitchFamily="34" charset="0"/>
                <a:cs typeface="Arial" panose="020B0604020202020204" pitchFamily="34" charset="0"/>
              </a:rPr>
              <a:t>The </a:t>
            </a:r>
            <a:r>
              <a:rPr lang="en-IN" sz="1100" b="1" dirty="0">
                <a:latin typeface="Arial" panose="020B0604020202020204" pitchFamily="34" charset="0"/>
                <a:cs typeface="Arial" panose="020B0604020202020204" pitchFamily="34" charset="0"/>
              </a:rPr>
              <a:t>Business Leader</a:t>
            </a:r>
            <a:r>
              <a:rPr lang="en-IN" sz="1100" dirty="0">
                <a:latin typeface="Arial" panose="020B0604020202020204" pitchFamily="34" charset="0"/>
                <a:cs typeface="Arial" panose="020B0604020202020204" pitchFamily="34" charset="0"/>
              </a:rPr>
              <a:t> for the MV motor manufacturing unit was under lot of pressure , ongoing war between Ukraine and Russia  indicated towards a global economic slump and at this juncture he was not much willing to risk a lot of capital investment to alleviate the main bottleneck which is testing infrastructure and come up with a new test plant to increase production.</a:t>
            </a:r>
          </a:p>
          <a:p>
            <a:pPr marL="127000" indent="0" algn="ctr" eaLnBrk="1" hangingPunct="1">
              <a:buNone/>
            </a:pPr>
            <a:r>
              <a:rPr lang="en-IN" sz="1100" dirty="0">
                <a:latin typeface="Arial" panose="020B0604020202020204" pitchFamily="34" charset="0"/>
                <a:cs typeface="Arial" panose="020B0604020202020204" pitchFamily="34" charset="0"/>
              </a:rPr>
              <a:t>He was apprehending an economic slowdown across India ,which means the order inflow can dry up at point of time. This would mean to payback the amortisation cost in the next quarter by keeping the profit intact the company will have to walk the path of fixed cost reduction.</a:t>
            </a:r>
          </a:p>
          <a:p>
            <a:pPr marL="127000" indent="0" algn="ctr" eaLnBrk="1" hangingPunct="1">
              <a:buNone/>
            </a:pPr>
            <a:endParaRPr lang="en-IN" sz="1100" dirty="0">
              <a:latin typeface="Arial" panose="020B0604020202020204" pitchFamily="34" charset="0"/>
              <a:cs typeface="Arial" panose="020B0604020202020204" pitchFamily="34" charset="0"/>
            </a:endParaRPr>
          </a:p>
          <a:p>
            <a:pPr marL="127000" indent="0" algn="ctr" eaLnBrk="1" hangingPunct="1">
              <a:buNone/>
            </a:pPr>
            <a:r>
              <a:rPr lang="en-IN" sz="1100" dirty="0">
                <a:latin typeface="Arial" panose="020B0604020202020204" pitchFamily="34" charset="0"/>
                <a:cs typeface="Arial" panose="020B0604020202020204" pitchFamily="34" charset="0"/>
              </a:rPr>
              <a:t>From the </a:t>
            </a:r>
            <a:r>
              <a:rPr lang="en-IN" sz="1100" b="1" dirty="0">
                <a:latin typeface="Arial" panose="020B0604020202020204" pitchFamily="34" charset="0"/>
                <a:cs typeface="Arial" panose="020B0604020202020204" pitchFamily="34" charset="0"/>
              </a:rPr>
              <a:t>Organization</a:t>
            </a:r>
            <a:r>
              <a:rPr lang="en-IN" sz="1100" dirty="0">
                <a:latin typeface="Arial" panose="020B0604020202020204" pitchFamily="34" charset="0"/>
                <a:cs typeface="Arial" panose="020B0604020202020204" pitchFamily="34" charset="0"/>
              </a:rPr>
              <a:t> brand and reliability point of view ensuring the right product quality at the first time was most important.</a:t>
            </a:r>
          </a:p>
          <a:p>
            <a:pPr marL="127000" indent="0" algn="ctr" eaLnBrk="1" hangingPunct="1">
              <a:buNone/>
            </a:pPr>
            <a:r>
              <a:rPr lang="en-IN" sz="1100" dirty="0">
                <a:latin typeface="Arial" panose="020B0604020202020204" pitchFamily="34" charset="0"/>
                <a:cs typeface="Arial" panose="020B0604020202020204" pitchFamily="34" charset="0"/>
              </a:rPr>
              <a:t>Afterall  in a niche market customer satisfaction ensures  repeat customer and continuous business , he decides to approach the experts at IIM Calcutta for an amicable solution that would address the critical business need. </a:t>
            </a:r>
          </a:p>
          <a:p>
            <a:pPr marL="127000" indent="0" algn="ctr" eaLnBrk="1" hangingPunct="1">
              <a:buNone/>
            </a:pPr>
            <a:endParaRPr lang="en-IN" sz="1100" dirty="0">
              <a:latin typeface="Arial" panose="020B0604020202020204" pitchFamily="34" charset="0"/>
              <a:cs typeface="Arial" panose="020B0604020202020204" pitchFamily="34" charset="0"/>
            </a:endParaRPr>
          </a:p>
          <a:p>
            <a:pPr marL="127000" indent="0" algn="ctr" eaLnBrk="1" hangingPunct="1">
              <a:buNone/>
            </a:pPr>
            <a:endParaRPr lang="en-IN" sz="1100" dirty="0">
              <a:latin typeface="Arial" panose="020B0604020202020204" pitchFamily="34" charset="0"/>
              <a:cs typeface="Arial" panose="020B0604020202020204" pitchFamily="34" charset="0"/>
            </a:endParaRPr>
          </a:p>
          <a:p>
            <a:pPr marL="127000" indent="0" algn="ctr" eaLnBrk="1" hangingPunct="1">
              <a:buNone/>
            </a:pPr>
            <a:endParaRPr lang="en-IN" sz="11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094141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0" y="0"/>
            <a:ext cx="9144000" cy="323165"/>
          </a:xfrm>
          <a:prstGeom prst="rect">
            <a:avLst/>
          </a:prstGeom>
          <a:noFill/>
        </p:spPr>
        <p:txBody>
          <a:bodyPr wrap="square" rtlCol="0">
            <a:spAutoFit/>
          </a:bodyPr>
          <a:lstStyle/>
          <a:p>
            <a:r>
              <a:rPr lang="en-US" sz="1500" b="1" dirty="0">
                <a:solidFill>
                  <a:schemeClr val="bg1"/>
                </a:solidFill>
              </a:rPr>
              <a:t>Understanding</a:t>
            </a:r>
            <a:r>
              <a:rPr lang="en-US" sz="1400" b="1" dirty="0">
                <a:solidFill>
                  <a:schemeClr val="bg1"/>
                </a:solidFill>
              </a:rPr>
              <a:t> the problem in depth  and analyzing constraints.</a:t>
            </a:r>
            <a:endParaRPr lang="en-IN" sz="1400" dirty="0">
              <a:solidFill>
                <a:schemeClr val="bg1"/>
              </a:solidFill>
            </a:endParaRPr>
          </a:p>
        </p:txBody>
      </p:sp>
      <p:sp>
        <p:nvSpPr>
          <p:cNvPr id="36" name="TextBox 35">
            <a:extLst>
              <a:ext uri="{FF2B5EF4-FFF2-40B4-BE49-F238E27FC236}">
                <a16:creationId xmlns:a16="http://schemas.microsoft.com/office/drawing/2014/main" id="{6FF88E61-CCDA-41AD-9553-744567527D67}"/>
              </a:ext>
            </a:extLst>
          </p:cNvPr>
          <p:cNvSpPr txBox="1"/>
          <p:nvPr/>
        </p:nvSpPr>
        <p:spPr>
          <a:xfrm>
            <a:off x="90306" y="510607"/>
            <a:ext cx="2620996" cy="2009309"/>
          </a:xfrm>
          <a:prstGeom prst="rect">
            <a:avLst/>
          </a:prstGeom>
        </p:spPr>
        <p:txBody>
          <a:bodyPr vert="horz" lIns="91440" tIns="45720" rIns="91440" bIns="45720" rtlCol="0">
            <a:noAutofit/>
          </a:bodyPr>
          <a:lstStyle/>
          <a:p>
            <a:pPr indent="-228600">
              <a:lnSpc>
                <a:spcPct val="90000"/>
              </a:lnSpc>
              <a:spcAft>
                <a:spcPts val="600"/>
              </a:spcAft>
              <a:buFont typeface="Arial" panose="020B0604020202020204" pitchFamily="34" charset="0"/>
              <a:buChar char="•"/>
            </a:pPr>
            <a:r>
              <a:rPr lang="en-US" sz="1000" dirty="0">
                <a:latin typeface="Arial" panose="020B0604020202020204" pitchFamily="34" charset="0"/>
                <a:cs typeface="Arial" panose="020B0604020202020204" pitchFamily="34" charset="0"/>
              </a:rPr>
              <a:t>Bottleneck Analysis done using </a:t>
            </a:r>
            <a:r>
              <a:rPr lang="en-US" sz="1000" b="1" dirty="0">
                <a:latin typeface="Arial" panose="020B0604020202020204" pitchFamily="34" charset="0"/>
                <a:cs typeface="Arial" panose="020B0604020202020204" pitchFamily="34" charset="0"/>
              </a:rPr>
              <a:t>Lean Six Sigma t</a:t>
            </a:r>
            <a:r>
              <a:rPr lang="en-US" sz="1000" dirty="0">
                <a:latin typeface="Arial" panose="020B0604020202020204" pitchFamily="34" charset="0"/>
                <a:cs typeface="Arial" panose="020B0604020202020204" pitchFamily="34" charset="0"/>
              </a:rPr>
              <a:t>ool </a:t>
            </a:r>
            <a:r>
              <a:rPr lang="en-US" sz="1000" b="1" dirty="0">
                <a:latin typeface="Arial" panose="020B0604020202020204" pitchFamily="34" charset="0"/>
                <a:cs typeface="Arial" panose="020B0604020202020204" pitchFamily="34" charset="0"/>
              </a:rPr>
              <a:t>Value Stream Mapping </a:t>
            </a:r>
            <a:r>
              <a:rPr lang="en-US" sz="1000" dirty="0">
                <a:latin typeface="Arial" panose="020B0604020202020204" pitchFamily="34" charset="0"/>
                <a:cs typeface="Arial" panose="020B0604020202020204" pitchFamily="34" charset="0"/>
              </a:rPr>
              <a:t>, </a:t>
            </a:r>
          </a:p>
          <a:p>
            <a:pPr>
              <a:lnSpc>
                <a:spcPct val="90000"/>
              </a:lnSpc>
              <a:spcAft>
                <a:spcPts val="600"/>
              </a:spcAft>
            </a:pPr>
            <a:r>
              <a:rPr lang="en-US" sz="1000" b="1" dirty="0">
                <a:latin typeface="Arial" panose="020B0604020202020204" pitchFamily="34" charset="0"/>
                <a:cs typeface="Arial" panose="020B0604020202020204" pitchFamily="34" charset="0"/>
              </a:rPr>
              <a:t>Pareto analysis </a:t>
            </a:r>
            <a:r>
              <a:rPr lang="en-US" sz="1000" dirty="0">
                <a:latin typeface="Arial" panose="020B0604020202020204" pitchFamily="34" charset="0"/>
                <a:cs typeface="Arial" panose="020B0604020202020204" pitchFamily="34" charset="0"/>
              </a:rPr>
              <a:t>shows</a:t>
            </a:r>
            <a:r>
              <a:rPr lang="en-US" sz="1000" b="1" dirty="0">
                <a:latin typeface="Arial" panose="020B0604020202020204" pitchFamily="34" charset="0"/>
                <a:cs typeface="Arial" panose="020B0604020202020204" pitchFamily="34" charset="0"/>
              </a:rPr>
              <a:t> </a:t>
            </a:r>
            <a:r>
              <a:rPr lang="en-US" sz="1000" dirty="0">
                <a:latin typeface="Arial" panose="020B0604020202020204" pitchFamily="34" charset="0"/>
                <a:cs typeface="Arial" panose="020B0604020202020204" pitchFamily="34" charset="0"/>
              </a:rPr>
              <a:t>the significant contributors which contributed to almost 95% of the bottleneck that requires time and investment. </a:t>
            </a:r>
          </a:p>
          <a:p>
            <a:pPr indent="-228600">
              <a:lnSpc>
                <a:spcPct val="90000"/>
              </a:lnSpc>
              <a:spcAft>
                <a:spcPts val="600"/>
              </a:spcAft>
              <a:buFont typeface="Arial" panose="020B0604020202020204" pitchFamily="34" charset="0"/>
              <a:buChar char="•"/>
            </a:pPr>
            <a:r>
              <a:rPr lang="en-US" sz="1000" dirty="0">
                <a:latin typeface="Arial" panose="020B0604020202020204" pitchFamily="34" charset="0"/>
                <a:cs typeface="Arial" panose="020B0604020202020204" pitchFamily="34" charset="0"/>
              </a:rPr>
              <a:t>The company operates in a Design , Assembly , Test ,Finish mode and apart for some special processing that are done inhouse. All machined components are outsourced from different approved sub vendor using Product Part Approval Process</a:t>
            </a:r>
            <a:r>
              <a:rPr lang="en-US" sz="1000" dirty="0"/>
              <a:t>.</a:t>
            </a:r>
          </a:p>
        </p:txBody>
      </p:sp>
      <p:graphicFrame>
        <p:nvGraphicFramePr>
          <p:cNvPr id="40" name="Table 39">
            <a:extLst>
              <a:ext uri="{FF2B5EF4-FFF2-40B4-BE49-F238E27FC236}">
                <a16:creationId xmlns:a16="http://schemas.microsoft.com/office/drawing/2014/main" id="{DBED5597-F88B-1D2B-6A0E-043FE16D1A16}"/>
              </a:ext>
            </a:extLst>
          </p:cNvPr>
          <p:cNvGraphicFramePr>
            <a:graphicFrameLocks noGrp="1"/>
          </p:cNvGraphicFramePr>
          <p:nvPr>
            <p:extLst>
              <p:ext uri="{D42A27DB-BD31-4B8C-83A1-F6EECF244321}">
                <p14:modId xmlns:p14="http://schemas.microsoft.com/office/powerpoint/2010/main" val="4062561061"/>
              </p:ext>
            </p:extLst>
          </p:nvPr>
        </p:nvGraphicFramePr>
        <p:xfrm>
          <a:off x="2764465" y="415860"/>
          <a:ext cx="6379535" cy="2110568"/>
        </p:xfrm>
        <a:graphic>
          <a:graphicData uri="http://schemas.openxmlformats.org/drawingml/2006/table">
            <a:tbl>
              <a:tblPr firstRow="1" bandRow="1">
                <a:tableStyleId>{5C22544A-7EE6-4342-B048-85BDC9FD1C3A}</a:tableStyleId>
              </a:tblPr>
              <a:tblGrid>
                <a:gridCol w="385204">
                  <a:extLst>
                    <a:ext uri="{9D8B030D-6E8A-4147-A177-3AD203B41FA5}">
                      <a16:colId xmlns:a16="http://schemas.microsoft.com/office/drawing/2014/main" val="57666528"/>
                    </a:ext>
                  </a:extLst>
                </a:gridCol>
                <a:gridCol w="620378">
                  <a:extLst>
                    <a:ext uri="{9D8B030D-6E8A-4147-A177-3AD203B41FA5}">
                      <a16:colId xmlns:a16="http://schemas.microsoft.com/office/drawing/2014/main" val="2419414966"/>
                    </a:ext>
                  </a:extLst>
                </a:gridCol>
                <a:gridCol w="645831">
                  <a:extLst>
                    <a:ext uri="{9D8B030D-6E8A-4147-A177-3AD203B41FA5}">
                      <a16:colId xmlns:a16="http://schemas.microsoft.com/office/drawing/2014/main" val="3507091183"/>
                    </a:ext>
                  </a:extLst>
                </a:gridCol>
                <a:gridCol w="1637211">
                  <a:extLst>
                    <a:ext uri="{9D8B030D-6E8A-4147-A177-3AD203B41FA5}">
                      <a16:colId xmlns:a16="http://schemas.microsoft.com/office/drawing/2014/main" val="3323161274"/>
                    </a:ext>
                  </a:extLst>
                </a:gridCol>
                <a:gridCol w="629358">
                  <a:extLst>
                    <a:ext uri="{9D8B030D-6E8A-4147-A177-3AD203B41FA5}">
                      <a16:colId xmlns:a16="http://schemas.microsoft.com/office/drawing/2014/main" val="650155728"/>
                    </a:ext>
                  </a:extLst>
                </a:gridCol>
                <a:gridCol w="839013">
                  <a:extLst>
                    <a:ext uri="{9D8B030D-6E8A-4147-A177-3AD203B41FA5}">
                      <a16:colId xmlns:a16="http://schemas.microsoft.com/office/drawing/2014/main" val="632762017"/>
                    </a:ext>
                  </a:extLst>
                </a:gridCol>
                <a:gridCol w="1622540">
                  <a:extLst>
                    <a:ext uri="{9D8B030D-6E8A-4147-A177-3AD203B41FA5}">
                      <a16:colId xmlns:a16="http://schemas.microsoft.com/office/drawing/2014/main" val="3827336464"/>
                    </a:ext>
                  </a:extLst>
                </a:gridCol>
              </a:tblGrid>
              <a:tr h="282731">
                <a:tc>
                  <a:txBody>
                    <a:bodyPr/>
                    <a:lstStyle/>
                    <a:p>
                      <a:pPr algn="ctr" fontAlgn="b"/>
                      <a:r>
                        <a:rPr lang="en-IN" sz="900" u="none" strike="noStrike" dirty="0" err="1">
                          <a:effectLst/>
                        </a:rPr>
                        <a:t>Sl</a:t>
                      </a:r>
                      <a:r>
                        <a:rPr lang="en-IN" sz="900" u="none" strike="noStrike" dirty="0">
                          <a:effectLst/>
                        </a:rPr>
                        <a:t> no </a:t>
                      </a:r>
                      <a:endParaRPr lang="en-IN" sz="900" b="0" i="0" u="none" strike="noStrike" dirty="0">
                        <a:solidFill>
                          <a:srgbClr val="000000"/>
                        </a:solidFill>
                        <a:effectLst/>
                        <a:latin typeface="Calibri" panose="020F0502020204030204" pitchFamily="34" charset="0"/>
                      </a:endParaRPr>
                    </a:p>
                  </a:txBody>
                  <a:tcPr marL="6216" marR="6216" marT="6216" marB="0" anchor="b"/>
                </a:tc>
                <a:tc>
                  <a:txBody>
                    <a:bodyPr/>
                    <a:lstStyle/>
                    <a:p>
                      <a:pPr algn="ctr" fontAlgn="b"/>
                      <a:r>
                        <a:rPr lang="en-IN" sz="900" u="none" strike="noStrike">
                          <a:effectLst/>
                        </a:rPr>
                        <a:t>Process Name</a:t>
                      </a:r>
                      <a:endParaRPr lang="en-IN" sz="900" b="0" i="0" u="none" strike="noStrike">
                        <a:solidFill>
                          <a:srgbClr val="000000"/>
                        </a:solidFill>
                        <a:effectLst/>
                        <a:latin typeface="Calibri" panose="020F0502020204030204" pitchFamily="34" charset="0"/>
                      </a:endParaRPr>
                    </a:p>
                  </a:txBody>
                  <a:tcPr marL="6216" marR="6216" marT="6216" marB="0" anchor="b"/>
                </a:tc>
                <a:tc>
                  <a:txBody>
                    <a:bodyPr/>
                    <a:lstStyle/>
                    <a:p>
                      <a:pPr algn="ctr" fontAlgn="b"/>
                      <a:r>
                        <a:rPr lang="en-IN" sz="900" u="none" strike="noStrike" dirty="0">
                          <a:effectLst/>
                        </a:rPr>
                        <a:t>Constraint</a:t>
                      </a:r>
                      <a:endParaRPr lang="en-IN" sz="900" b="0" i="0" u="none" strike="noStrike" dirty="0">
                        <a:solidFill>
                          <a:srgbClr val="000000"/>
                        </a:solidFill>
                        <a:effectLst/>
                        <a:latin typeface="Calibri" panose="020F0502020204030204" pitchFamily="34" charset="0"/>
                      </a:endParaRPr>
                    </a:p>
                  </a:txBody>
                  <a:tcPr marL="6216" marR="6216" marT="6216" marB="0" anchor="b"/>
                </a:tc>
                <a:tc>
                  <a:txBody>
                    <a:bodyPr/>
                    <a:lstStyle/>
                    <a:p>
                      <a:pPr algn="ctr" fontAlgn="b"/>
                      <a:r>
                        <a:rPr lang="en-IN" sz="900" u="none" strike="noStrike">
                          <a:effectLst/>
                        </a:rPr>
                        <a:t>Mitigation Plan</a:t>
                      </a:r>
                      <a:endParaRPr lang="en-IN" sz="900" b="0" i="0" u="none" strike="noStrike">
                        <a:solidFill>
                          <a:srgbClr val="000000"/>
                        </a:solidFill>
                        <a:effectLst/>
                        <a:latin typeface="Calibri" panose="020F0502020204030204" pitchFamily="34" charset="0"/>
                      </a:endParaRPr>
                    </a:p>
                  </a:txBody>
                  <a:tcPr marL="6216" marR="6216" marT="6216" marB="0" anchor="b"/>
                </a:tc>
                <a:tc>
                  <a:txBody>
                    <a:bodyPr/>
                    <a:lstStyle/>
                    <a:p>
                      <a:pPr algn="ctr" fontAlgn="b"/>
                      <a:r>
                        <a:rPr lang="en-IN" sz="900" u="none" strike="noStrike" dirty="0">
                          <a:effectLst/>
                        </a:rPr>
                        <a:t>Capital Cost (</a:t>
                      </a:r>
                      <a:r>
                        <a:rPr lang="en-IN" sz="900" u="none" strike="noStrike" dirty="0" err="1">
                          <a:effectLst/>
                        </a:rPr>
                        <a:t>Inr</a:t>
                      </a:r>
                      <a:r>
                        <a:rPr lang="en-IN" sz="900" u="none" strike="noStrike" dirty="0">
                          <a:effectLst/>
                        </a:rPr>
                        <a:t>)</a:t>
                      </a:r>
                      <a:endParaRPr lang="en-IN" sz="900" b="0" i="0" u="none" strike="noStrike" dirty="0">
                        <a:solidFill>
                          <a:srgbClr val="000000"/>
                        </a:solidFill>
                        <a:effectLst/>
                        <a:latin typeface="Calibri" panose="020F0502020204030204" pitchFamily="34" charset="0"/>
                      </a:endParaRPr>
                    </a:p>
                  </a:txBody>
                  <a:tcPr marL="6216" marR="6216" marT="6216" marB="0" anchor="b"/>
                </a:tc>
                <a:tc>
                  <a:txBody>
                    <a:bodyPr/>
                    <a:lstStyle/>
                    <a:p>
                      <a:pPr algn="ctr" fontAlgn="b"/>
                      <a:r>
                        <a:rPr lang="en-US" sz="900" u="none" strike="noStrike">
                          <a:effectLst/>
                        </a:rPr>
                        <a:t>Fixed running cost/year (Inr)</a:t>
                      </a:r>
                      <a:endParaRPr lang="en-US" sz="900" b="0" i="0" u="none" strike="noStrike">
                        <a:solidFill>
                          <a:srgbClr val="000000"/>
                        </a:solidFill>
                        <a:effectLst/>
                        <a:latin typeface="Calibri" panose="020F0502020204030204" pitchFamily="34" charset="0"/>
                      </a:endParaRPr>
                    </a:p>
                  </a:txBody>
                  <a:tcPr marL="6216" marR="6216" marT="6216" marB="0" anchor="b"/>
                </a:tc>
                <a:tc>
                  <a:txBody>
                    <a:bodyPr/>
                    <a:lstStyle/>
                    <a:p>
                      <a:pPr algn="ctr" fontAlgn="b"/>
                      <a:r>
                        <a:rPr lang="en-IN" sz="900" u="none" strike="noStrike">
                          <a:effectLst/>
                        </a:rPr>
                        <a:t>Time (WEEK)</a:t>
                      </a:r>
                      <a:endParaRPr lang="en-IN" sz="900" b="0" i="0" u="none" strike="noStrike">
                        <a:solidFill>
                          <a:srgbClr val="000000"/>
                        </a:solidFill>
                        <a:effectLst/>
                        <a:latin typeface="Calibri" panose="020F0502020204030204" pitchFamily="34" charset="0"/>
                      </a:endParaRPr>
                    </a:p>
                  </a:txBody>
                  <a:tcPr marL="6216" marR="6216" marT="6216" marB="0" anchor="b"/>
                </a:tc>
                <a:extLst>
                  <a:ext uri="{0D108BD9-81ED-4DB2-BD59-A6C34878D82A}">
                    <a16:rowId xmlns:a16="http://schemas.microsoft.com/office/drawing/2014/main" val="722887809"/>
                  </a:ext>
                </a:extLst>
              </a:tr>
              <a:tr h="282731">
                <a:tc rowSpan="2">
                  <a:txBody>
                    <a:bodyPr/>
                    <a:lstStyle/>
                    <a:p>
                      <a:pPr algn="ctr" fontAlgn="ctr"/>
                      <a:r>
                        <a:rPr lang="en-IN" sz="900" u="none" strike="noStrike">
                          <a:effectLst/>
                        </a:rPr>
                        <a:t>1</a:t>
                      </a:r>
                      <a:endParaRPr lang="en-IN" sz="900" b="0" i="0" u="none" strike="noStrike">
                        <a:solidFill>
                          <a:srgbClr val="000000"/>
                        </a:solidFill>
                        <a:effectLst/>
                        <a:latin typeface="Calibri" panose="020F0502020204030204" pitchFamily="34" charset="0"/>
                      </a:endParaRPr>
                    </a:p>
                  </a:txBody>
                  <a:tcPr marL="6216" marR="6216" marT="6216" marB="0" anchor="ctr"/>
                </a:tc>
                <a:tc rowSpan="2">
                  <a:txBody>
                    <a:bodyPr/>
                    <a:lstStyle/>
                    <a:p>
                      <a:pPr algn="l" fontAlgn="ctr"/>
                      <a:r>
                        <a:rPr lang="en-IN" sz="900" u="none" strike="noStrike" dirty="0">
                          <a:effectLst/>
                        </a:rPr>
                        <a:t>Routine Testing</a:t>
                      </a:r>
                      <a:endParaRPr lang="en-IN" sz="900" b="0" i="0" u="none" strike="noStrike" dirty="0">
                        <a:solidFill>
                          <a:srgbClr val="000000"/>
                        </a:solidFill>
                        <a:effectLst/>
                        <a:latin typeface="Calibri" panose="020F0502020204030204" pitchFamily="34" charset="0"/>
                      </a:endParaRPr>
                    </a:p>
                  </a:txBody>
                  <a:tcPr marL="6216" marR="6216" marT="6216" marB="0" anchor="ctr"/>
                </a:tc>
                <a:tc rowSpan="2">
                  <a:txBody>
                    <a:bodyPr/>
                    <a:lstStyle/>
                    <a:p>
                      <a:pPr algn="ctr" fontAlgn="ctr"/>
                      <a:r>
                        <a:rPr lang="en-IN" sz="900" u="none" strike="noStrike">
                          <a:effectLst/>
                        </a:rPr>
                        <a:t>Testing Time</a:t>
                      </a:r>
                      <a:endParaRPr lang="en-IN" sz="900" b="0" i="0" u="none" strike="noStrike">
                        <a:solidFill>
                          <a:srgbClr val="000000"/>
                        </a:solidFill>
                        <a:effectLst/>
                        <a:latin typeface="Calibri" panose="020F0502020204030204" pitchFamily="34" charset="0"/>
                      </a:endParaRPr>
                    </a:p>
                  </a:txBody>
                  <a:tcPr marL="6216" marR="6216" marT="6216" marB="0" anchor="ctr"/>
                </a:tc>
                <a:tc>
                  <a:txBody>
                    <a:bodyPr/>
                    <a:lstStyle/>
                    <a:p>
                      <a:pPr algn="l" fontAlgn="ctr"/>
                      <a:r>
                        <a:rPr lang="en-US" sz="900" u="none" strike="noStrike">
                          <a:effectLst/>
                        </a:rPr>
                        <a:t>New Test Plant required to accocmodate motors</a:t>
                      </a:r>
                      <a:endParaRPr lang="en-US" sz="900" b="0" i="0" u="none" strike="noStrike">
                        <a:solidFill>
                          <a:srgbClr val="000000"/>
                        </a:solidFill>
                        <a:effectLst/>
                        <a:latin typeface="Calibri" panose="020F0502020204030204" pitchFamily="34" charset="0"/>
                      </a:endParaRPr>
                    </a:p>
                  </a:txBody>
                  <a:tcPr marL="6216" marR="6216" marT="6216" marB="0" anchor="ctr"/>
                </a:tc>
                <a:tc>
                  <a:txBody>
                    <a:bodyPr/>
                    <a:lstStyle/>
                    <a:p>
                      <a:pPr algn="ctr" fontAlgn="ctr"/>
                      <a:r>
                        <a:rPr lang="en-IN" sz="900" u="none" strike="noStrike">
                          <a:effectLst/>
                        </a:rPr>
                        <a:t>18000000</a:t>
                      </a:r>
                      <a:endParaRPr lang="en-IN" sz="900" b="0" i="0" u="none" strike="noStrike">
                        <a:solidFill>
                          <a:srgbClr val="000000"/>
                        </a:solidFill>
                        <a:effectLst/>
                        <a:latin typeface="Calibri" panose="020F0502020204030204" pitchFamily="34" charset="0"/>
                      </a:endParaRPr>
                    </a:p>
                  </a:txBody>
                  <a:tcPr marL="6216" marR="6216" marT="6216" marB="0" anchor="ctr"/>
                </a:tc>
                <a:tc>
                  <a:txBody>
                    <a:bodyPr/>
                    <a:lstStyle/>
                    <a:p>
                      <a:pPr algn="ctr" fontAlgn="ctr"/>
                      <a:r>
                        <a:rPr lang="en-IN" sz="900" u="none" strike="noStrike">
                          <a:effectLst/>
                        </a:rPr>
                        <a:t>472000</a:t>
                      </a:r>
                      <a:endParaRPr lang="en-IN" sz="900" b="0" i="0" u="none" strike="noStrike">
                        <a:solidFill>
                          <a:srgbClr val="000000"/>
                        </a:solidFill>
                        <a:effectLst/>
                        <a:latin typeface="Calibri" panose="020F0502020204030204" pitchFamily="34" charset="0"/>
                      </a:endParaRPr>
                    </a:p>
                  </a:txBody>
                  <a:tcPr marL="6216" marR="6216" marT="6216" marB="0" anchor="ctr"/>
                </a:tc>
                <a:tc>
                  <a:txBody>
                    <a:bodyPr/>
                    <a:lstStyle/>
                    <a:p>
                      <a:pPr algn="ctr" fontAlgn="ctr"/>
                      <a:r>
                        <a:rPr lang="en-IN" sz="900" u="none" strike="noStrike">
                          <a:effectLst/>
                        </a:rPr>
                        <a:t>32</a:t>
                      </a:r>
                      <a:endParaRPr lang="en-IN" sz="900" b="0" i="0" u="none" strike="noStrike">
                        <a:solidFill>
                          <a:srgbClr val="000000"/>
                        </a:solidFill>
                        <a:effectLst/>
                        <a:latin typeface="Calibri" panose="020F0502020204030204" pitchFamily="34" charset="0"/>
                      </a:endParaRPr>
                    </a:p>
                  </a:txBody>
                  <a:tcPr marL="6216" marR="6216" marT="6216" marB="0" anchor="ctr"/>
                </a:tc>
                <a:extLst>
                  <a:ext uri="{0D108BD9-81ED-4DB2-BD59-A6C34878D82A}">
                    <a16:rowId xmlns:a16="http://schemas.microsoft.com/office/drawing/2014/main" val="1090613596"/>
                  </a:ext>
                </a:extLst>
              </a:tr>
              <a:tr h="560316">
                <a:tc vMerge="1">
                  <a:txBody>
                    <a:bodyPr/>
                    <a:lstStyle/>
                    <a:p>
                      <a:endParaRPr lang="en-IN"/>
                    </a:p>
                  </a:txBody>
                  <a:tcPr/>
                </a:tc>
                <a:tc vMerge="1">
                  <a:txBody>
                    <a:bodyPr/>
                    <a:lstStyle/>
                    <a:p>
                      <a:endParaRPr lang="en-IN"/>
                    </a:p>
                  </a:txBody>
                  <a:tcPr/>
                </a:tc>
                <a:tc vMerge="1">
                  <a:txBody>
                    <a:bodyPr/>
                    <a:lstStyle/>
                    <a:p>
                      <a:endParaRPr lang="en-IN"/>
                    </a:p>
                  </a:txBody>
                  <a:tcPr/>
                </a:tc>
                <a:tc>
                  <a:txBody>
                    <a:bodyPr/>
                    <a:lstStyle/>
                    <a:p>
                      <a:pPr algn="l" fontAlgn="ctr"/>
                      <a:r>
                        <a:rPr lang="en-US" sz="900" u="none" strike="noStrike" dirty="0">
                          <a:effectLst/>
                          <a:highlight>
                            <a:srgbClr val="00FF00"/>
                          </a:highlight>
                        </a:rPr>
                        <a:t>Find alternate method for minimizing testing time of each motor using predictive data modelling</a:t>
                      </a:r>
                      <a:endParaRPr lang="en-US" sz="900" b="0" i="0" u="none" strike="noStrike" dirty="0">
                        <a:solidFill>
                          <a:srgbClr val="000000"/>
                        </a:solidFill>
                        <a:effectLst/>
                        <a:highlight>
                          <a:srgbClr val="00FF00"/>
                        </a:highlight>
                        <a:latin typeface="Calibri" panose="020F0502020204030204" pitchFamily="34" charset="0"/>
                      </a:endParaRPr>
                    </a:p>
                  </a:txBody>
                  <a:tcPr marL="6216" marR="6216" marT="6216" marB="0" anchor="ctr"/>
                </a:tc>
                <a:tc>
                  <a:txBody>
                    <a:bodyPr/>
                    <a:lstStyle/>
                    <a:p>
                      <a:pPr algn="ctr" fontAlgn="ctr"/>
                      <a:endParaRPr lang="en-IN" sz="900" b="0" i="0" u="none" strike="noStrike" dirty="0">
                        <a:solidFill>
                          <a:srgbClr val="000000"/>
                        </a:solidFill>
                        <a:effectLst/>
                        <a:latin typeface="Calibri" panose="020F0502020204030204" pitchFamily="34" charset="0"/>
                      </a:endParaRPr>
                    </a:p>
                  </a:txBody>
                  <a:tcPr marL="6216" marR="6216" marT="6216" marB="0" anchor="ctr"/>
                </a:tc>
                <a:tc>
                  <a:txBody>
                    <a:bodyPr/>
                    <a:lstStyle/>
                    <a:p>
                      <a:pPr algn="ctr" fontAlgn="ctr"/>
                      <a:r>
                        <a:rPr lang="en-IN" sz="900" u="none" strike="noStrike">
                          <a:effectLst/>
                        </a:rPr>
                        <a:t>12000</a:t>
                      </a:r>
                      <a:endParaRPr lang="en-IN" sz="900" b="0" i="0" u="none" strike="noStrike">
                        <a:solidFill>
                          <a:srgbClr val="000000"/>
                        </a:solidFill>
                        <a:effectLst/>
                        <a:latin typeface="Calibri" panose="020F0502020204030204" pitchFamily="34" charset="0"/>
                      </a:endParaRPr>
                    </a:p>
                  </a:txBody>
                  <a:tcPr marL="6216" marR="6216" marT="6216" marB="0" anchor="ctr"/>
                </a:tc>
                <a:tc>
                  <a:txBody>
                    <a:bodyPr/>
                    <a:lstStyle/>
                    <a:p>
                      <a:pPr algn="ctr" fontAlgn="ctr"/>
                      <a:r>
                        <a:rPr lang="en-IN" sz="900" u="none" strike="noStrike" dirty="0">
                          <a:effectLst/>
                        </a:rPr>
                        <a:t>5</a:t>
                      </a:r>
                      <a:endParaRPr lang="en-IN" sz="900" b="0" i="0" u="none" strike="noStrike" dirty="0">
                        <a:solidFill>
                          <a:srgbClr val="000000"/>
                        </a:solidFill>
                        <a:effectLst/>
                        <a:latin typeface="Calibri" panose="020F0502020204030204" pitchFamily="34" charset="0"/>
                      </a:endParaRPr>
                    </a:p>
                  </a:txBody>
                  <a:tcPr marL="6216" marR="6216" marT="6216" marB="0" anchor="ctr"/>
                </a:tc>
                <a:extLst>
                  <a:ext uri="{0D108BD9-81ED-4DB2-BD59-A6C34878D82A}">
                    <a16:rowId xmlns:a16="http://schemas.microsoft.com/office/drawing/2014/main" val="3714209516"/>
                  </a:ext>
                </a:extLst>
              </a:tr>
              <a:tr h="421523">
                <a:tc>
                  <a:txBody>
                    <a:bodyPr/>
                    <a:lstStyle/>
                    <a:p>
                      <a:pPr algn="ctr" fontAlgn="ctr"/>
                      <a:r>
                        <a:rPr lang="en-IN" sz="900" u="none" strike="noStrike">
                          <a:effectLst/>
                        </a:rPr>
                        <a:t>2</a:t>
                      </a:r>
                      <a:endParaRPr lang="en-IN" sz="900" b="0" i="0" u="none" strike="noStrike">
                        <a:solidFill>
                          <a:srgbClr val="000000"/>
                        </a:solidFill>
                        <a:effectLst/>
                        <a:latin typeface="Calibri" panose="020F0502020204030204" pitchFamily="34" charset="0"/>
                      </a:endParaRPr>
                    </a:p>
                  </a:txBody>
                  <a:tcPr marL="6216" marR="6216" marT="6216" marB="0" anchor="ctr"/>
                </a:tc>
                <a:tc>
                  <a:txBody>
                    <a:bodyPr/>
                    <a:lstStyle/>
                    <a:p>
                      <a:pPr algn="l" fontAlgn="ctr"/>
                      <a:r>
                        <a:rPr lang="en-IN" sz="900" u="none" strike="noStrike">
                          <a:effectLst/>
                        </a:rPr>
                        <a:t>VPI (Inhouse special process)</a:t>
                      </a:r>
                      <a:endParaRPr lang="en-IN" sz="900" b="0" i="0" u="none" strike="noStrike">
                        <a:solidFill>
                          <a:srgbClr val="000000"/>
                        </a:solidFill>
                        <a:effectLst/>
                        <a:latin typeface="Calibri" panose="020F0502020204030204" pitchFamily="34" charset="0"/>
                      </a:endParaRPr>
                    </a:p>
                  </a:txBody>
                  <a:tcPr marL="6216" marR="6216" marT="6216" marB="0" anchor="ctr"/>
                </a:tc>
                <a:tc>
                  <a:txBody>
                    <a:bodyPr/>
                    <a:lstStyle/>
                    <a:p>
                      <a:pPr algn="ctr" fontAlgn="ctr"/>
                      <a:r>
                        <a:rPr lang="en-IN" sz="900" u="none" strike="noStrike" dirty="0">
                          <a:effectLst/>
                        </a:rPr>
                        <a:t>VPI chamber</a:t>
                      </a:r>
                      <a:endParaRPr lang="en-IN" sz="900" b="0" i="0" u="none" strike="noStrike" dirty="0">
                        <a:solidFill>
                          <a:srgbClr val="000000"/>
                        </a:solidFill>
                        <a:effectLst/>
                        <a:latin typeface="Calibri" panose="020F0502020204030204" pitchFamily="34" charset="0"/>
                      </a:endParaRPr>
                    </a:p>
                  </a:txBody>
                  <a:tcPr marL="6216" marR="6216" marT="6216" marB="0" anchor="ctr"/>
                </a:tc>
                <a:tc>
                  <a:txBody>
                    <a:bodyPr/>
                    <a:lstStyle/>
                    <a:p>
                      <a:pPr algn="l" fontAlgn="b"/>
                      <a:r>
                        <a:rPr lang="en-US" sz="900" u="none" strike="noStrike">
                          <a:effectLst/>
                        </a:rPr>
                        <a:t>Put new VPI chamber and automatic valve for vacum and pressure pumps</a:t>
                      </a:r>
                      <a:endParaRPr lang="en-US" sz="900" b="0" i="0" u="none" strike="noStrike">
                        <a:solidFill>
                          <a:srgbClr val="000000"/>
                        </a:solidFill>
                        <a:effectLst/>
                        <a:latin typeface="Calibri" panose="020F0502020204030204" pitchFamily="34" charset="0"/>
                      </a:endParaRPr>
                    </a:p>
                  </a:txBody>
                  <a:tcPr marL="6216" marR="6216" marT="6216" marB="0" anchor="b"/>
                </a:tc>
                <a:tc>
                  <a:txBody>
                    <a:bodyPr/>
                    <a:lstStyle/>
                    <a:p>
                      <a:pPr algn="ctr" fontAlgn="ctr"/>
                      <a:r>
                        <a:rPr lang="en-IN" sz="900" u="none" strike="noStrike">
                          <a:effectLst/>
                        </a:rPr>
                        <a:t>570000</a:t>
                      </a:r>
                      <a:endParaRPr lang="en-IN" sz="900" b="0" i="0" u="none" strike="noStrike">
                        <a:solidFill>
                          <a:srgbClr val="000000"/>
                        </a:solidFill>
                        <a:effectLst/>
                        <a:latin typeface="Calibri" panose="020F0502020204030204" pitchFamily="34" charset="0"/>
                      </a:endParaRPr>
                    </a:p>
                  </a:txBody>
                  <a:tcPr marL="6216" marR="6216" marT="6216" marB="0" anchor="ctr"/>
                </a:tc>
                <a:tc>
                  <a:txBody>
                    <a:bodyPr/>
                    <a:lstStyle/>
                    <a:p>
                      <a:pPr algn="ctr" fontAlgn="ctr"/>
                      <a:r>
                        <a:rPr lang="en-IN" sz="900" u="none" strike="noStrike">
                          <a:effectLst/>
                        </a:rPr>
                        <a:t>110000</a:t>
                      </a:r>
                      <a:endParaRPr lang="en-IN" sz="900" b="0" i="0" u="none" strike="noStrike">
                        <a:solidFill>
                          <a:srgbClr val="000000"/>
                        </a:solidFill>
                        <a:effectLst/>
                        <a:latin typeface="Calibri" panose="020F0502020204030204" pitchFamily="34" charset="0"/>
                      </a:endParaRPr>
                    </a:p>
                  </a:txBody>
                  <a:tcPr marL="6216" marR="6216" marT="6216" marB="0" anchor="ctr"/>
                </a:tc>
                <a:tc>
                  <a:txBody>
                    <a:bodyPr/>
                    <a:lstStyle/>
                    <a:p>
                      <a:pPr algn="ctr" fontAlgn="ctr"/>
                      <a:r>
                        <a:rPr lang="en-IN" sz="900" u="none" strike="noStrike">
                          <a:effectLst/>
                        </a:rPr>
                        <a:t>8</a:t>
                      </a:r>
                      <a:endParaRPr lang="en-IN" sz="900" b="0" i="0" u="none" strike="noStrike">
                        <a:solidFill>
                          <a:srgbClr val="000000"/>
                        </a:solidFill>
                        <a:effectLst/>
                        <a:latin typeface="Calibri" panose="020F0502020204030204" pitchFamily="34" charset="0"/>
                      </a:endParaRPr>
                    </a:p>
                  </a:txBody>
                  <a:tcPr marL="6216" marR="6216" marT="6216" marB="0" anchor="ctr"/>
                </a:tc>
                <a:extLst>
                  <a:ext uri="{0D108BD9-81ED-4DB2-BD59-A6C34878D82A}">
                    <a16:rowId xmlns:a16="http://schemas.microsoft.com/office/drawing/2014/main" val="1425157386"/>
                  </a:ext>
                </a:extLst>
              </a:tr>
              <a:tr h="282731">
                <a:tc>
                  <a:txBody>
                    <a:bodyPr/>
                    <a:lstStyle/>
                    <a:p>
                      <a:pPr algn="ctr" fontAlgn="b"/>
                      <a:r>
                        <a:rPr lang="en-IN" sz="900" u="none" strike="noStrike">
                          <a:effectLst/>
                        </a:rPr>
                        <a:t>3</a:t>
                      </a:r>
                      <a:endParaRPr lang="en-IN" sz="900" b="0" i="0" u="none" strike="noStrike">
                        <a:solidFill>
                          <a:srgbClr val="000000"/>
                        </a:solidFill>
                        <a:effectLst/>
                        <a:latin typeface="Calibri" panose="020F0502020204030204" pitchFamily="34" charset="0"/>
                      </a:endParaRPr>
                    </a:p>
                  </a:txBody>
                  <a:tcPr marL="6216" marR="6216" marT="6216" marB="0" anchor="b"/>
                </a:tc>
                <a:tc>
                  <a:txBody>
                    <a:bodyPr/>
                    <a:lstStyle/>
                    <a:p>
                      <a:pPr algn="l" fontAlgn="b"/>
                      <a:r>
                        <a:rPr lang="en-IN" sz="900" u="none" strike="noStrike">
                          <a:effectLst/>
                        </a:rPr>
                        <a:t>Assembly</a:t>
                      </a:r>
                      <a:endParaRPr lang="en-IN" sz="900" b="0" i="0" u="none" strike="noStrike">
                        <a:solidFill>
                          <a:srgbClr val="000000"/>
                        </a:solidFill>
                        <a:effectLst/>
                        <a:latin typeface="Calibri" panose="020F0502020204030204" pitchFamily="34" charset="0"/>
                      </a:endParaRPr>
                    </a:p>
                  </a:txBody>
                  <a:tcPr marL="6216" marR="6216" marT="6216" marB="0" anchor="b"/>
                </a:tc>
                <a:tc>
                  <a:txBody>
                    <a:bodyPr/>
                    <a:lstStyle/>
                    <a:p>
                      <a:pPr algn="ctr" fontAlgn="b"/>
                      <a:r>
                        <a:rPr lang="en-IN" sz="900" u="none" strike="noStrike">
                          <a:effectLst/>
                        </a:rPr>
                        <a:t>New Bay </a:t>
                      </a:r>
                      <a:endParaRPr lang="en-IN" sz="900" b="0" i="0" u="none" strike="noStrike">
                        <a:solidFill>
                          <a:srgbClr val="000000"/>
                        </a:solidFill>
                        <a:effectLst/>
                        <a:latin typeface="Calibri" panose="020F0502020204030204" pitchFamily="34" charset="0"/>
                      </a:endParaRPr>
                    </a:p>
                  </a:txBody>
                  <a:tcPr marL="6216" marR="6216" marT="6216" marB="0" anchor="b"/>
                </a:tc>
                <a:tc>
                  <a:txBody>
                    <a:bodyPr/>
                    <a:lstStyle/>
                    <a:p>
                      <a:pPr algn="l" fontAlgn="b"/>
                      <a:r>
                        <a:rPr lang="en-US" sz="900" u="none" strike="noStrike" dirty="0">
                          <a:effectLst/>
                        </a:rPr>
                        <a:t>Flooring , Overhead Crane, Tools, Re augmented labor </a:t>
                      </a:r>
                      <a:endParaRPr lang="en-US" sz="900" b="0" i="0" u="none" strike="noStrike" dirty="0">
                        <a:solidFill>
                          <a:srgbClr val="000000"/>
                        </a:solidFill>
                        <a:effectLst/>
                        <a:latin typeface="Calibri" panose="020F0502020204030204" pitchFamily="34" charset="0"/>
                      </a:endParaRPr>
                    </a:p>
                  </a:txBody>
                  <a:tcPr marL="6216" marR="6216" marT="6216" marB="0" anchor="b"/>
                </a:tc>
                <a:tc>
                  <a:txBody>
                    <a:bodyPr/>
                    <a:lstStyle/>
                    <a:p>
                      <a:pPr algn="ctr" fontAlgn="ctr"/>
                      <a:r>
                        <a:rPr lang="en-IN" sz="900" u="none" strike="noStrike">
                          <a:effectLst/>
                        </a:rPr>
                        <a:t>3200000</a:t>
                      </a:r>
                      <a:endParaRPr lang="en-IN" sz="900" b="0" i="0" u="none" strike="noStrike">
                        <a:solidFill>
                          <a:srgbClr val="000000"/>
                        </a:solidFill>
                        <a:effectLst/>
                        <a:latin typeface="Calibri" panose="020F0502020204030204" pitchFamily="34" charset="0"/>
                      </a:endParaRPr>
                    </a:p>
                  </a:txBody>
                  <a:tcPr marL="6216" marR="6216" marT="6216" marB="0" anchor="ctr"/>
                </a:tc>
                <a:tc>
                  <a:txBody>
                    <a:bodyPr/>
                    <a:lstStyle/>
                    <a:p>
                      <a:pPr algn="ctr" fontAlgn="ctr"/>
                      <a:r>
                        <a:rPr lang="en-IN" sz="900" u="none" strike="noStrike">
                          <a:effectLst/>
                        </a:rPr>
                        <a:t>170000</a:t>
                      </a:r>
                      <a:endParaRPr lang="en-IN" sz="900" b="0" i="0" u="none" strike="noStrike">
                        <a:solidFill>
                          <a:srgbClr val="000000"/>
                        </a:solidFill>
                        <a:effectLst/>
                        <a:latin typeface="Calibri" panose="020F0502020204030204" pitchFamily="34" charset="0"/>
                      </a:endParaRPr>
                    </a:p>
                  </a:txBody>
                  <a:tcPr marL="6216" marR="6216" marT="6216" marB="0" anchor="ctr"/>
                </a:tc>
                <a:tc>
                  <a:txBody>
                    <a:bodyPr/>
                    <a:lstStyle/>
                    <a:p>
                      <a:pPr algn="ctr" fontAlgn="ctr"/>
                      <a:r>
                        <a:rPr lang="en-IN" sz="900" u="none" strike="noStrike">
                          <a:effectLst/>
                        </a:rPr>
                        <a:t>6</a:t>
                      </a:r>
                      <a:endParaRPr lang="en-IN" sz="900" b="0" i="0" u="none" strike="noStrike">
                        <a:solidFill>
                          <a:srgbClr val="000000"/>
                        </a:solidFill>
                        <a:effectLst/>
                        <a:latin typeface="Calibri" panose="020F0502020204030204" pitchFamily="34" charset="0"/>
                      </a:endParaRPr>
                    </a:p>
                  </a:txBody>
                  <a:tcPr marL="6216" marR="6216" marT="6216" marB="0" anchor="ctr"/>
                </a:tc>
                <a:extLst>
                  <a:ext uri="{0D108BD9-81ED-4DB2-BD59-A6C34878D82A}">
                    <a16:rowId xmlns:a16="http://schemas.microsoft.com/office/drawing/2014/main" val="3810865656"/>
                  </a:ext>
                </a:extLst>
              </a:tr>
              <a:tr h="0">
                <a:tc>
                  <a:txBody>
                    <a:bodyPr/>
                    <a:lstStyle/>
                    <a:p>
                      <a:pPr algn="ctr" fontAlgn="b"/>
                      <a:r>
                        <a:rPr lang="en-IN" sz="900" u="none" strike="noStrike" dirty="0">
                          <a:effectLst/>
                        </a:rPr>
                        <a:t>4</a:t>
                      </a:r>
                      <a:endParaRPr lang="en-IN" sz="900" b="0" i="0" u="none" strike="noStrike" dirty="0">
                        <a:solidFill>
                          <a:srgbClr val="000000"/>
                        </a:solidFill>
                        <a:effectLst/>
                        <a:latin typeface="Calibri" panose="020F0502020204030204" pitchFamily="34" charset="0"/>
                      </a:endParaRPr>
                    </a:p>
                  </a:txBody>
                  <a:tcPr marL="6216" marR="6216" marT="6216" marB="0" anchor="b"/>
                </a:tc>
                <a:tc>
                  <a:txBody>
                    <a:bodyPr/>
                    <a:lstStyle/>
                    <a:p>
                      <a:pPr algn="l" fontAlgn="b"/>
                      <a:r>
                        <a:rPr lang="en-IN" sz="900" u="none" strike="noStrike">
                          <a:effectLst/>
                        </a:rPr>
                        <a:t>Finishing</a:t>
                      </a:r>
                      <a:endParaRPr lang="en-IN" sz="900" b="0" i="0" u="none" strike="noStrike">
                        <a:solidFill>
                          <a:srgbClr val="000000"/>
                        </a:solidFill>
                        <a:effectLst/>
                        <a:latin typeface="Calibri" panose="020F0502020204030204" pitchFamily="34" charset="0"/>
                      </a:endParaRPr>
                    </a:p>
                  </a:txBody>
                  <a:tcPr marL="6216" marR="6216" marT="6216" marB="0" anchor="b"/>
                </a:tc>
                <a:tc>
                  <a:txBody>
                    <a:bodyPr/>
                    <a:lstStyle/>
                    <a:p>
                      <a:pPr algn="ctr" fontAlgn="b"/>
                      <a:r>
                        <a:rPr lang="en-IN" sz="900" u="none" strike="noStrike" dirty="0">
                          <a:effectLst/>
                        </a:rPr>
                        <a:t>Paint Chamber</a:t>
                      </a:r>
                      <a:endParaRPr lang="en-IN" sz="900" b="0" i="0" u="none" strike="noStrike" dirty="0">
                        <a:solidFill>
                          <a:srgbClr val="000000"/>
                        </a:solidFill>
                        <a:effectLst/>
                        <a:latin typeface="Calibri" panose="020F0502020204030204" pitchFamily="34" charset="0"/>
                      </a:endParaRPr>
                    </a:p>
                  </a:txBody>
                  <a:tcPr marL="6216" marR="6216" marT="6216" marB="0" anchor="b"/>
                </a:tc>
                <a:tc>
                  <a:txBody>
                    <a:bodyPr/>
                    <a:lstStyle/>
                    <a:p>
                      <a:pPr algn="l" fontAlgn="b"/>
                      <a:r>
                        <a:rPr lang="en-US" sz="900" u="none" strike="noStrike" dirty="0">
                          <a:effectLst/>
                        </a:rPr>
                        <a:t>Add  new drying chamber to effectively utilize Paint booth</a:t>
                      </a:r>
                      <a:endParaRPr lang="en-US" sz="900" b="0" i="0" u="none" strike="noStrike" dirty="0">
                        <a:solidFill>
                          <a:srgbClr val="000000"/>
                        </a:solidFill>
                        <a:effectLst/>
                        <a:latin typeface="Calibri" panose="020F0502020204030204" pitchFamily="34" charset="0"/>
                      </a:endParaRPr>
                    </a:p>
                  </a:txBody>
                  <a:tcPr marL="6216" marR="6216" marT="6216" marB="0" anchor="b"/>
                </a:tc>
                <a:tc>
                  <a:txBody>
                    <a:bodyPr/>
                    <a:lstStyle/>
                    <a:p>
                      <a:pPr algn="ctr" fontAlgn="b"/>
                      <a:r>
                        <a:rPr lang="en-IN" sz="900" u="none" strike="noStrike">
                          <a:effectLst/>
                        </a:rPr>
                        <a:t>500000</a:t>
                      </a:r>
                      <a:endParaRPr lang="en-IN" sz="900" b="0" i="0" u="none" strike="noStrike">
                        <a:solidFill>
                          <a:srgbClr val="000000"/>
                        </a:solidFill>
                        <a:effectLst/>
                        <a:latin typeface="Calibri" panose="020F0502020204030204" pitchFamily="34" charset="0"/>
                      </a:endParaRPr>
                    </a:p>
                  </a:txBody>
                  <a:tcPr marL="6216" marR="6216" marT="6216" marB="0" anchor="b"/>
                </a:tc>
                <a:tc>
                  <a:txBody>
                    <a:bodyPr/>
                    <a:lstStyle/>
                    <a:p>
                      <a:pPr algn="ctr" fontAlgn="b"/>
                      <a:r>
                        <a:rPr lang="en-IN" sz="900" u="none" strike="noStrike" dirty="0">
                          <a:effectLst/>
                        </a:rPr>
                        <a:t>60000</a:t>
                      </a:r>
                      <a:endParaRPr lang="en-IN" sz="900" b="0" i="0" u="none" strike="noStrike" dirty="0">
                        <a:solidFill>
                          <a:srgbClr val="000000"/>
                        </a:solidFill>
                        <a:effectLst/>
                        <a:latin typeface="Calibri" panose="020F0502020204030204" pitchFamily="34" charset="0"/>
                      </a:endParaRPr>
                    </a:p>
                  </a:txBody>
                  <a:tcPr marL="6216" marR="6216" marT="6216" marB="0" anchor="b"/>
                </a:tc>
                <a:tc>
                  <a:txBody>
                    <a:bodyPr/>
                    <a:lstStyle/>
                    <a:p>
                      <a:pPr algn="ctr" fontAlgn="b"/>
                      <a:r>
                        <a:rPr lang="en-IN" sz="900" u="none" strike="noStrike" dirty="0">
                          <a:effectLst/>
                        </a:rPr>
                        <a:t>6</a:t>
                      </a:r>
                      <a:endParaRPr lang="en-IN" sz="900" b="0" i="0" u="none" strike="noStrike" dirty="0">
                        <a:solidFill>
                          <a:srgbClr val="000000"/>
                        </a:solidFill>
                        <a:effectLst/>
                        <a:latin typeface="Calibri" panose="020F0502020204030204" pitchFamily="34" charset="0"/>
                      </a:endParaRPr>
                    </a:p>
                  </a:txBody>
                  <a:tcPr marL="6216" marR="6216" marT="6216" marB="0" anchor="b"/>
                </a:tc>
                <a:extLst>
                  <a:ext uri="{0D108BD9-81ED-4DB2-BD59-A6C34878D82A}">
                    <a16:rowId xmlns:a16="http://schemas.microsoft.com/office/drawing/2014/main" val="2203342186"/>
                  </a:ext>
                </a:extLst>
              </a:tr>
            </a:tbl>
          </a:graphicData>
        </a:graphic>
      </p:graphicFrame>
      <p:graphicFrame>
        <p:nvGraphicFramePr>
          <p:cNvPr id="41" name="Chart 40">
            <a:extLst>
              <a:ext uri="{FF2B5EF4-FFF2-40B4-BE49-F238E27FC236}">
                <a16:creationId xmlns:a16="http://schemas.microsoft.com/office/drawing/2014/main" id="{C1E4AFAD-2BFC-32E6-E984-C1D758B07D02}"/>
              </a:ext>
            </a:extLst>
          </p:cNvPr>
          <p:cNvGraphicFramePr>
            <a:graphicFrameLocks/>
          </p:cNvGraphicFramePr>
          <p:nvPr>
            <p:extLst>
              <p:ext uri="{D42A27DB-BD31-4B8C-83A1-F6EECF244321}">
                <p14:modId xmlns:p14="http://schemas.microsoft.com/office/powerpoint/2010/main" val="1552876761"/>
              </p:ext>
            </p:extLst>
          </p:nvPr>
        </p:nvGraphicFramePr>
        <p:xfrm>
          <a:off x="-31898" y="2620247"/>
          <a:ext cx="4049357" cy="2370853"/>
        </p:xfrm>
        <a:graphic>
          <a:graphicData uri="http://schemas.openxmlformats.org/drawingml/2006/chart">
            <c:chart xmlns:c="http://schemas.openxmlformats.org/drawingml/2006/chart" xmlns:r="http://schemas.openxmlformats.org/officeDocument/2006/relationships" r:id="rId3"/>
          </a:graphicData>
        </a:graphic>
      </p:graphicFrame>
      <p:pic>
        <p:nvPicPr>
          <p:cNvPr id="42" name="Picture 41">
            <a:extLst>
              <a:ext uri="{FF2B5EF4-FFF2-40B4-BE49-F238E27FC236}">
                <a16:creationId xmlns:a16="http://schemas.microsoft.com/office/drawing/2014/main" id="{903BB080-D25F-351A-CA3F-9AA3CF74589F}"/>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a14:imgEffect>
                  </a14:imgLayer>
                </a14:imgProps>
              </a:ext>
            </a:extLst>
          </a:blip>
          <a:stretch>
            <a:fillRect/>
          </a:stretch>
        </p:blipFill>
        <p:spPr>
          <a:xfrm>
            <a:off x="4127894" y="2700503"/>
            <a:ext cx="3003830" cy="1908000"/>
          </a:xfrm>
          <a:prstGeom prst="rect">
            <a:avLst/>
          </a:prstGeom>
        </p:spPr>
      </p:pic>
      <p:pic>
        <p:nvPicPr>
          <p:cNvPr id="43" name="Picture 42">
            <a:extLst>
              <a:ext uri="{FF2B5EF4-FFF2-40B4-BE49-F238E27FC236}">
                <a16:creationId xmlns:a16="http://schemas.microsoft.com/office/drawing/2014/main" id="{6ACCFA33-823F-AE8A-D658-A514502A432A}"/>
              </a:ext>
            </a:extLst>
          </p:cNvPr>
          <p:cNvPicPr>
            <a:picLocks noChangeAspect="1"/>
          </p:cNvPicPr>
          <p:nvPr/>
        </p:nvPicPr>
        <p:blipFill>
          <a:blip r:embed="rId6"/>
          <a:stretch>
            <a:fillRect/>
          </a:stretch>
        </p:blipFill>
        <p:spPr>
          <a:xfrm>
            <a:off x="7224803" y="2700501"/>
            <a:ext cx="1908000" cy="1115809"/>
          </a:xfrm>
          <a:prstGeom prst="rect">
            <a:avLst/>
          </a:prstGeom>
        </p:spPr>
      </p:pic>
      <p:sp>
        <p:nvSpPr>
          <p:cNvPr id="2" name="TextBox 1">
            <a:extLst>
              <a:ext uri="{FF2B5EF4-FFF2-40B4-BE49-F238E27FC236}">
                <a16:creationId xmlns:a16="http://schemas.microsoft.com/office/drawing/2014/main" id="{186FFC34-BB8B-C956-1E93-16CD2A9E2465}"/>
              </a:ext>
            </a:extLst>
          </p:cNvPr>
          <p:cNvSpPr txBox="1"/>
          <p:nvPr/>
        </p:nvSpPr>
        <p:spPr>
          <a:xfrm>
            <a:off x="4067629" y="4608503"/>
            <a:ext cx="1008742" cy="246221"/>
          </a:xfrm>
          <a:prstGeom prst="rect">
            <a:avLst/>
          </a:prstGeom>
          <a:noFill/>
        </p:spPr>
        <p:txBody>
          <a:bodyPr wrap="square" rtlCol="0">
            <a:spAutoFit/>
          </a:bodyPr>
          <a:lstStyle/>
          <a:p>
            <a:r>
              <a:rPr lang="en-IN" sz="1000" dirty="0">
                <a:highlight>
                  <a:srgbClr val="00FF00"/>
                </a:highlight>
              </a:rPr>
              <a:t>Sample VSM</a:t>
            </a:r>
          </a:p>
        </p:txBody>
      </p:sp>
    </p:spTree>
    <p:extLst>
      <p:ext uri="{BB962C8B-B14F-4D97-AF65-F5344CB8AC3E}">
        <p14:creationId xmlns:p14="http://schemas.microsoft.com/office/powerpoint/2010/main" val="4387645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0" y="0"/>
            <a:ext cx="9144000" cy="307777"/>
          </a:xfrm>
          <a:prstGeom prst="rect">
            <a:avLst/>
          </a:prstGeom>
          <a:noFill/>
        </p:spPr>
        <p:txBody>
          <a:bodyPr wrap="square" rtlCol="0">
            <a:spAutoFit/>
          </a:bodyPr>
          <a:lstStyle/>
          <a:p>
            <a:r>
              <a:rPr lang="en-US" sz="1400" b="1" dirty="0">
                <a:solidFill>
                  <a:schemeClr val="bg1"/>
                </a:solidFill>
              </a:rPr>
              <a:t>Test report pareto analysis</a:t>
            </a:r>
            <a:endParaRPr lang="en-IN" sz="1400" dirty="0">
              <a:solidFill>
                <a:schemeClr val="bg1"/>
              </a:solidFill>
            </a:endParaRPr>
          </a:p>
        </p:txBody>
      </p:sp>
      <p:grpSp>
        <p:nvGrpSpPr>
          <p:cNvPr id="2" name="Group 1"/>
          <p:cNvGrpSpPr/>
          <p:nvPr/>
        </p:nvGrpSpPr>
        <p:grpSpPr>
          <a:xfrm>
            <a:off x="95534" y="491319"/>
            <a:ext cx="8505045" cy="4586100"/>
            <a:chOff x="362920" y="1232033"/>
            <a:chExt cx="10330746" cy="5407130"/>
          </a:xfrm>
        </p:grpSpPr>
        <p:pic>
          <p:nvPicPr>
            <p:cNvPr id="26" name="Picture 25">
              <a:extLst>
                <a:ext uri="{FF2B5EF4-FFF2-40B4-BE49-F238E27FC236}">
                  <a16:creationId xmlns:a16="http://schemas.microsoft.com/office/drawing/2014/main" id="{1FDB4BF4-DA93-1E6A-C76C-24DAFC537AA3}"/>
                </a:ext>
              </a:extLst>
            </p:cNvPr>
            <p:cNvPicPr>
              <a:picLocks noChangeAspect="1"/>
            </p:cNvPicPr>
            <p:nvPr/>
          </p:nvPicPr>
          <p:blipFill>
            <a:blip r:embed="rId3"/>
            <a:stretch>
              <a:fillRect/>
            </a:stretch>
          </p:blipFill>
          <p:spPr>
            <a:xfrm rot="16200000">
              <a:off x="362920" y="1475486"/>
              <a:ext cx="5163677" cy="5163677"/>
            </a:xfrm>
            <a:prstGeom prst="rect">
              <a:avLst/>
            </a:prstGeom>
          </p:spPr>
        </p:pic>
        <p:sp>
          <p:nvSpPr>
            <p:cNvPr id="28" name="Rectangle: Rounded Corners 17">
              <a:extLst>
                <a:ext uri="{FF2B5EF4-FFF2-40B4-BE49-F238E27FC236}">
                  <a16:creationId xmlns:a16="http://schemas.microsoft.com/office/drawing/2014/main" id="{26F2B91B-DA46-0D00-F0EB-CC045CA905E9}"/>
                </a:ext>
              </a:extLst>
            </p:cNvPr>
            <p:cNvSpPr/>
            <p:nvPr/>
          </p:nvSpPr>
          <p:spPr>
            <a:xfrm>
              <a:off x="1155031" y="1232033"/>
              <a:ext cx="3628725" cy="24345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SAMPLE TEST REPORT</a:t>
              </a:r>
            </a:p>
          </p:txBody>
        </p:sp>
        <p:sp>
          <p:nvSpPr>
            <p:cNvPr id="29" name="TextBox 28">
              <a:extLst>
                <a:ext uri="{FF2B5EF4-FFF2-40B4-BE49-F238E27FC236}">
                  <a16:creationId xmlns:a16="http://schemas.microsoft.com/office/drawing/2014/main" id="{DDB6A486-EA4E-F8F6-7AB9-A53506204F74}"/>
                </a:ext>
              </a:extLst>
            </p:cNvPr>
            <p:cNvSpPr txBox="1"/>
            <p:nvPr/>
          </p:nvSpPr>
          <p:spPr>
            <a:xfrm>
              <a:off x="5659654" y="5108163"/>
              <a:ext cx="5034012" cy="979767"/>
            </a:xfrm>
            <a:prstGeom prst="rect">
              <a:avLst/>
            </a:prstGeom>
            <a:noFill/>
          </p:spPr>
          <p:txBody>
            <a:bodyPr wrap="square" rtlCol="0">
              <a:spAutoFit/>
            </a:bodyPr>
            <a:lstStyle/>
            <a:p>
              <a:r>
                <a:rPr lang="en-IN" sz="1200" b="1" dirty="0">
                  <a:highlight>
                    <a:srgbClr val="C0C0C0"/>
                  </a:highlight>
                </a:rPr>
                <a:t>Inference </a:t>
              </a:r>
              <a:r>
                <a:rPr lang="en-IN" sz="1200" dirty="0">
                  <a:highlight>
                    <a:srgbClr val="C0C0C0"/>
                  </a:highlight>
                </a:rPr>
                <a:t>:</a:t>
              </a:r>
              <a:r>
                <a:rPr lang="en-IN" sz="1200" dirty="0"/>
                <a:t> </a:t>
              </a:r>
              <a:r>
                <a:rPr lang="en-IN" sz="1200" dirty="0">
                  <a:latin typeface="Calibri" panose="020F0502020204030204" pitchFamily="34" charset="0"/>
                  <a:cs typeface="Calibri" panose="020F0502020204030204" pitchFamily="34" charset="0"/>
                </a:rPr>
                <a:t>Minimising the Bearing Temperature and Vibration Stabilisation time will effectively contribute to lesser testing time with reduced power consumption and create room for testing more motors</a:t>
              </a:r>
            </a:p>
          </p:txBody>
        </p:sp>
      </p:grpSp>
      <p:graphicFrame>
        <p:nvGraphicFramePr>
          <p:cNvPr id="4" name="Chart 3">
            <a:extLst>
              <a:ext uri="{FF2B5EF4-FFF2-40B4-BE49-F238E27FC236}">
                <a16:creationId xmlns:a16="http://schemas.microsoft.com/office/drawing/2014/main" id="{2DA0219C-FA99-1302-09D6-EE759DB6E2AE}"/>
              </a:ext>
            </a:extLst>
          </p:cNvPr>
          <p:cNvGraphicFramePr>
            <a:graphicFrameLocks/>
          </p:cNvGraphicFramePr>
          <p:nvPr>
            <p:extLst>
              <p:ext uri="{D42A27DB-BD31-4B8C-83A1-F6EECF244321}">
                <p14:modId xmlns:p14="http://schemas.microsoft.com/office/powerpoint/2010/main" val="2501135247"/>
              </p:ext>
            </p:extLst>
          </p:nvPr>
        </p:nvGraphicFramePr>
        <p:xfrm>
          <a:off x="4456203" y="694522"/>
          <a:ext cx="4603273" cy="3082925"/>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6551134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0" y="0"/>
            <a:ext cx="9144000" cy="307777"/>
          </a:xfrm>
          <a:prstGeom prst="rect">
            <a:avLst/>
          </a:prstGeom>
          <a:noFill/>
        </p:spPr>
        <p:txBody>
          <a:bodyPr wrap="square" rtlCol="0">
            <a:spAutoFit/>
          </a:bodyPr>
          <a:lstStyle/>
          <a:p>
            <a:r>
              <a:rPr lang="en-US" sz="1400" b="1" dirty="0">
                <a:solidFill>
                  <a:schemeClr val="bg1"/>
                </a:solidFill>
              </a:rPr>
              <a:t>Interpreting the data framework and ensuring data quality</a:t>
            </a:r>
            <a:endParaRPr lang="en-IN" sz="1400" dirty="0">
              <a:solidFill>
                <a:schemeClr val="bg1"/>
              </a:solidFill>
            </a:endParaRPr>
          </a:p>
        </p:txBody>
      </p:sp>
      <p:grpSp>
        <p:nvGrpSpPr>
          <p:cNvPr id="2" name="Group 1"/>
          <p:cNvGrpSpPr/>
          <p:nvPr/>
        </p:nvGrpSpPr>
        <p:grpSpPr>
          <a:xfrm>
            <a:off x="276447" y="584791"/>
            <a:ext cx="8750595" cy="4412511"/>
            <a:chOff x="148167" y="611718"/>
            <a:chExt cx="11777131" cy="6367617"/>
          </a:xfrm>
        </p:grpSpPr>
        <p:pic>
          <p:nvPicPr>
            <p:cNvPr id="46" name="Picture 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91934" y="2489200"/>
              <a:ext cx="4144433" cy="26500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 name="TextBox 14"/>
            <p:cNvSpPr txBox="1">
              <a:spLocks noChangeArrowheads="1"/>
            </p:cNvSpPr>
            <p:nvPr/>
          </p:nvSpPr>
          <p:spPr bwMode="auto">
            <a:xfrm>
              <a:off x="1198036" y="930862"/>
              <a:ext cx="2012949" cy="3138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pPr eaLnBrk="1" hangingPunct="1"/>
              <a:r>
                <a:rPr lang="en-IN" altLang="en-US" sz="900" dirty="0">
                  <a:solidFill>
                    <a:srgbClr val="000000"/>
                  </a:solidFill>
                  <a:latin typeface="Arial" panose="020B0604020202020204" pitchFamily="34" charset="0"/>
                  <a:cs typeface="Arial" panose="020B0604020202020204" pitchFamily="34" charset="0"/>
                  <a:sym typeface="Arial" panose="020B0604020202020204" pitchFamily="34" charset="0"/>
                </a:rPr>
                <a:t>Electrical Data</a:t>
              </a:r>
            </a:p>
          </p:txBody>
        </p:sp>
        <p:cxnSp>
          <p:nvCxnSpPr>
            <p:cNvPr id="48" name="Straight Connector 47"/>
            <p:cNvCxnSpPr>
              <a:cxnSpLocks/>
            </p:cNvCxnSpPr>
            <p:nvPr/>
          </p:nvCxnSpPr>
          <p:spPr>
            <a:xfrm flipH="1">
              <a:off x="2642662" y="1136650"/>
              <a:ext cx="1533522" cy="0"/>
            </a:xfrm>
            <a:prstGeom prst="line">
              <a:avLst/>
            </a:prstGeom>
            <a:ln>
              <a:solidFill>
                <a:srgbClr val="0070C0"/>
              </a:solidFill>
            </a:ln>
          </p:spPr>
          <p:style>
            <a:lnRef idx="3">
              <a:schemeClr val="accent2"/>
            </a:lnRef>
            <a:fillRef idx="0">
              <a:schemeClr val="accent2"/>
            </a:fillRef>
            <a:effectRef idx="2">
              <a:schemeClr val="accent2"/>
            </a:effectRef>
            <a:fontRef idx="minor">
              <a:schemeClr val="tx1"/>
            </a:fontRef>
          </p:style>
        </p:cxnSp>
        <p:cxnSp>
          <p:nvCxnSpPr>
            <p:cNvPr id="49" name="Straight Connector 48"/>
            <p:cNvCxnSpPr>
              <a:cxnSpLocks/>
              <a:stCxn id="64" idx="4"/>
            </p:cNvCxnSpPr>
            <p:nvPr/>
          </p:nvCxnSpPr>
          <p:spPr>
            <a:xfrm flipH="1" flipV="1">
              <a:off x="4176184" y="1136650"/>
              <a:ext cx="14817" cy="1692081"/>
            </a:xfrm>
            <a:prstGeom prst="line">
              <a:avLst/>
            </a:prstGeom>
            <a:ln>
              <a:solidFill>
                <a:srgbClr val="0070C0"/>
              </a:solidFill>
            </a:ln>
          </p:spPr>
          <p:style>
            <a:lnRef idx="3">
              <a:schemeClr val="accent2"/>
            </a:lnRef>
            <a:fillRef idx="0">
              <a:schemeClr val="accent2"/>
            </a:fillRef>
            <a:effectRef idx="2">
              <a:schemeClr val="accent2"/>
            </a:effectRef>
            <a:fontRef idx="minor">
              <a:schemeClr val="tx1"/>
            </a:fontRef>
          </p:style>
        </p:cxnSp>
        <p:sp>
          <p:nvSpPr>
            <p:cNvPr id="50" name="Oval 49"/>
            <p:cNvSpPr/>
            <p:nvPr/>
          </p:nvSpPr>
          <p:spPr>
            <a:xfrm>
              <a:off x="4951945" y="4772755"/>
              <a:ext cx="148157" cy="150283"/>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sz="900"/>
            </a:p>
          </p:txBody>
        </p:sp>
        <p:sp>
          <p:nvSpPr>
            <p:cNvPr id="51" name="Oval 50"/>
            <p:cNvSpPr/>
            <p:nvPr/>
          </p:nvSpPr>
          <p:spPr>
            <a:xfrm>
              <a:off x="6629417" y="4289753"/>
              <a:ext cx="148166" cy="162983"/>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sz="900"/>
            </a:p>
          </p:txBody>
        </p:sp>
        <p:sp>
          <p:nvSpPr>
            <p:cNvPr id="52" name="Oval 51"/>
            <p:cNvSpPr/>
            <p:nvPr/>
          </p:nvSpPr>
          <p:spPr>
            <a:xfrm>
              <a:off x="1027644" y="2604318"/>
              <a:ext cx="154517" cy="154517"/>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sz="900"/>
            </a:p>
          </p:txBody>
        </p:sp>
        <p:sp>
          <p:nvSpPr>
            <p:cNvPr id="53" name="TextBox 67"/>
            <p:cNvSpPr txBox="1">
              <a:spLocks noChangeArrowheads="1"/>
            </p:cNvSpPr>
            <p:nvPr/>
          </p:nvSpPr>
          <p:spPr bwMode="auto">
            <a:xfrm>
              <a:off x="148167" y="611718"/>
              <a:ext cx="10534651" cy="333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pPr eaLnBrk="1" hangingPunct="1"/>
              <a:r>
                <a:rPr lang="en-IN" altLang="en-US" sz="900" dirty="0">
                  <a:solidFill>
                    <a:srgbClr val="5F6368"/>
                  </a:solidFill>
                  <a:latin typeface="Arial" panose="020B0604020202020204" pitchFamily="34" charset="0"/>
                  <a:ea typeface="Advent Pro Medium"/>
                  <a:cs typeface="Arial" panose="020B0604020202020204" pitchFamily="34" charset="0"/>
                  <a:sym typeface="Arial" panose="020B0604020202020204" pitchFamily="34" charset="0"/>
                </a:rPr>
                <a:t>Each motor will have 80- 120 data sets approx..</a:t>
              </a:r>
            </a:p>
          </p:txBody>
        </p:sp>
        <p:pic>
          <p:nvPicPr>
            <p:cNvPr id="54" name="Picture 53">
              <a:extLst>
                <a:ext uri="{FF2B5EF4-FFF2-40B4-BE49-F238E27FC236}">
                  <a16:creationId xmlns:a16="http://schemas.microsoft.com/office/drawing/2014/main" id="{BEFF04AD-8FB7-5874-7DC5-B799E8236918}"/>
                </a:ext>
              </a:extLst>
            </p:cNvPr>
            <p:cNvPicPr>
              <a:picLocks noChangeAspect="1"/>
            </p:cNvPicPr>
            <p:nvPr/>
          </p:nvPicPr>
          <p:blipFill>
            <a:blip r:embed="rId4"/>
            <a:stretch>
              <a:fillRect/>
            </a:stretch>
          </p:blipFill>
          <p:spPr>
            <a:xfrm>
              <a:off x="624416" y="1245583"/>
              <a:ext cx="2194456" cy="1227539"/>
            </a:xfrm>
            <a:prstGeom prst="rect">
              <a:avLst/>
            </a:prstGeom>
          </p:spPr>
        </p:pic>
        <p:pic>
          <p:nvPicPr>
            <p:cNvPr id="55" name="Picture 54">
              <a:extLst>
                <a:ext uri="{FF2B5EF4-FFF2-40B4-BE49-F238E27FC236}">
                  <a16:creationId xmlns:a16="http://schemas.microsoft.com/office/drawing/2014/main" id="{15E79935-19AB-C2D2-7DC4-257C49BB788C}"/>
                </a:ext>
              </a:extLst>
            </p:cNvPr>
            <p:cNvPicPr>
              <a:picLocks noChangeAspect="1"/>
            </p:cNvPicPr>
            <p:nvPr/>
          </p:nvPicPr>
          <p:blipFill>
            <a:blip r:embed="rId5"/>
            <a:stretch>
              <a:fillRect/>
            </a:stretch>
          </p:blipFill>
          <p:spPr>
            <a:xfrm>
              <a:off x="624417" y="2880413"/>
              <a:ext cx="2207686" cy="1302416"/>
            </a:xfrm>
            <a:prstGeom prst="rect">
              <a:avLst/>
            </a:prstGeom>
          </p:spPr>
        </p:pic>
        <p:sp>
          <p:nvSpPr>
            <p:cNvPr id="56" name="TextBox 59">
              <a:extLst>
                <a:ext uri="{FF2B5EF4-FFF2-40B4-BE49-F238E27FC236}">
                  <a16:creationId xmlns:a16="http://schemas.microsoft.com/office/drawing/2014/main" id="{DC976854-A324-11A1-5C56-219253638F6D}"/>
                </a:ext>
              </a:extLst>
            </p:cNvPr>
            <p:cNvSpPr txBox="1">
              <a:spLocks noChangeArrowheads="1"/>
            </p:cNvSpPr>
            <p:nvPr/>
          </p:nvSpPr>
          <p:spPr bwMode="auto">
            <a:xfrm>
              <a:off x="1166285" y="2512299"/>
              <a:ext cx="2012949" cy="3138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pPr eaLnBrk="1" hangingPunct="1"/>
              <a:r>
                <a:rPr lang="en-IN" altLang="en-US" sz="900" dirty="0">
                  <a:solidFill>
                    <a:srgbClr val="000000"/>
                  </a:solidFill>
                  <a:latin typeface="Arial" panose="020B0604020202020204" pitchFamily="34" charset="0"/>
                  <a:cs typeface="Arial" panose="020B0604020202020204" pitchFamily="34" charset="0"/>
                  <a:sym typeface="Arial" panose="020B0604020202020204" pitchFamily="34" charset="0"/>
                </a:rPr>
                <a:t>Mechanical Data</a:t>
              </a:r>
            </a:p>
          </p:txBody>
        </p:sp>
        <p:sp>
          <p:nvSpPr>
            <p:cNvPr id="57" name="Oval 56">
              <a:extLst>
                <a:ext uri="{FF2B5EF4-FFF2-40B4-BE49-F238E27FC236}">
                  <a16:creationId xmlns:a16="http://schemas.microsoft.com/office/drawing/2014/main" id="{D80E4A63-3D5F-76CF-7533-F2EA8BE9D340}"/>
                </a:ext>
              </a:extLst>
            </p:cNvPr>
            <p:cNvSpPr/>
            <p:nvPr/>
          </p:nvSpPr>
          <p:spPr>
            <a:xfrm>
              <a:off x="3960295" y="4175126"/>
              <a:ext cx="148157" cy="150283"/>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sz="900"/>
            </a:p>
          </p:txBody>
        </p:sp>
        <p:sp>
          <p:nvSpPr>
            <p:cNvPr id="58" name="Oval 57">
              <a:extLst>
                <a:ext uri="{FF2B5EF4-FFF2-40B4-BE49-F238E27FC236}">
                  <a16:creationId xmlns:a16="http://schemas.microsoft.com/office/drawing/2014/main" id="{0607EEE3-0E6B-9143-8093-EF430D94F299}"/>
                </a:ext>
              </a:extLst>
            </p:cNvPr>
            <p:cNvSpPr/>
            <p:nvPr/>
          </p:nvSpPr>
          <p:spPr>
            <a:xfrm>
              <a:off x="6732070" y="3615924"/>
              <a:ext cx="148157" cy="150283"/>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sz="900">
                <a:solidFill>
                  <a:srgbClr val="FF0000"/>
                </a:solidFill>
              </a:endParaRPr>
            </a:p>
          </p:txBody>
        </p:sp>
        <p:sp>
          <p:nvSpPr>
            <p:cNvPr id="59" name="Oval 58">
              <a:extLst>
                <a:ext uri="{FF2B5EF4-FFF2-40B4-BE49-F238E27FC236}">
                  <a16:creationId xmlns:a16="http://schemas.microsoft.com/office/drawing/2014/main" id="{034CD2C1-F924-509E-312E-3D324ED46F15}"/>
                </a:ext>
              </a:extLst>
            </p:cNvPr>
            <p:cNvSpPr/>
            <p:nvPr/>
          </p:nvSpPr>
          <p:spPr>
            <a:xfrm>
              <a:off x="1108082" y="4413906"/>
              <a:ext cx="148157" cy="150283"/>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sz="900">
                <a:solidFill>
                  <a:srgbClr val="FF0000"/>
                </a:solidFill>
              </a:endParaRPr>
            </a:p>
          </p:txBody>
        </p:sp>
        <p:sp>
          <p:nvSpPr>
            <p:cNvPr id="60" name="TextBox 59">
              <a:extLst>
                <a:ext uri="{FF2B5EF4-FFF2-40B4-BE49-F238E27FC236}">
                  <a16:creationId xmlns:a16="http://schemas.microsoft.com/office/drawing/2014/main" id="{7565FBF5-5B84-8823-B799-1D629249F900}"/>
                </a:ext>
              </a:extLst>
            </p:cNvPr>
            <p:cNvSpPr txBox="1">
              <a:spLocks noChangeArrowheads="1"/>
            </p:cNvSpPr>
            <p:nvPr/>
          </p:nvSpPr>
          <p:spPr bwMode="auto">
            <a:xfrm>
              <a:off x="1233484" y="4318002"/>
              <a:ext cx="2012949" cy="3138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pPr eaLnBrk="1" hangingPunct="1"/>
              <a:r>
                <a:rPr lang="en-IN" altLang="en-US" sz="900" dirty="0">
                  <a:solidFill>
                    <a:srgbClr val="000000"/>
                  </a:solidFill>
                  <a:latin typeface="Arial" panose="020B0604020202020204" pitchFamily="34" charset="0"/>
                  <a:cs typeface="Arial" panose="020B0604020202020204" pitchFamily="34" charset="0"/>
                  <a:sym typeface="Arial" panose="020B0604020202020204" pitchFamily="34" charset="0"/>
                </a:rPr>
                <a:t>Thermal Data</a:t>
              </a:r>
            </a:p>
          </p:txBody>
        </p:sp>
        <p:sp>
          <p:nvSpPr>
            <p:cNvPr id="61" name="TextBox 60">
              <a:extLst>
                <a:ext uri="{FF2B5EF4-FFF2-40B4-BE49-F238E27FC236}">
                  <a16:creationId xmlns:a16="http://schemas.microsoft.com/office/drawing/2014/main" id="{A6B9D616-72AA-90F7-82C8-9CD7F29E2E65}"/>
                </a:ext>
              </a:extLst>
            </p:cNvPr>
            <p:cNvSpPr txBox="1"/>
            <p:nvPr/>
          </p:nvSpPr>
          <p:spPr>
            <a:xfrm>
              <a:off x="7407279" y="622042"/>
              <a:ext cx="3849159" cy="502088"/>
            </a:xfrm>
            <a:prstGeom prst="rect">
              <a:avLst/>
            </a:prstGeom>
            <a:noFill/>
          </p:spPr>
          <p:txBody>
            <a:bodyPr wrap="square" rtlCol="0">
              <a:spAutoFit/>
            </a:bodyPr>
            <a:lstStyle/>
            <a:p>
              <a:r>
                <a:rPr lang="en-IN" sz="900" dirty="0"/>
                <a:t>Data Type – Continuous ,Time series </a:t>
              </a:r>
            </a:p>
            <a:p>
              <a:endParaRPr lang="en-IN" sz="900" dirty="0"/>
            </a:p>
          </p:txBody>
        </p:sp>
        <p:sp>
          <p:nvSpPr>
            <p:cNvPr id="62" name="TextBox 61">
              <a:extLst>
                <a:ext uri="{FF2B5EF4-FFF2-40B4-BE49-F238E27FC236}">
                  <a16:creationId xmlns:a16="http://schemas.microsoft.com/office/drawing/2014/main" id="{5C834F83-FA45-B3F2-50F3-C249491BE137}"/>
                </a:ext>
              </a:extLst>
            </p:cNvPr>
            <p:cNvSpPr txBox="1"/>
            <p:nvPr/>
          </p:nvSpPr>
          <p:spPr>
            <a:xfrm>
              <a:off x="3960295" y="5248274"/>
              <a:ext cx="2402406" cy="313804"/>
            </a:xfrm>
            <a:prstGeom prst="rect">
              <a:avLst/>
            </a:prstGeom>
            <a:noFill/>
          </p:spPr>
          <p:txBody>
            <a:bodyPr wrap="square" rtlCol="0">
              <a:spAutoFit/>
            </a:bodyPr>
            <a:lstStyle/>
            <a:p>
              <a:r>
                <a:rPr lang="en-IN" sz="900" dirty="0"/>
                <a:t>Product </a:t>
              </a:r>
              <a:r>
                <a:rPr lang="en-IN" sz="900" dirty="0" err="1"/>
                <a:t>Sl</a:t>
              </a:r>
              <a:r>
                <a:rPr lang="en-IN" sz="900" dirty="0"/>
                <a:t> no : RXTEFC1</a:t>
              </a:r>
            </a:p>
          </p:txBody>
        </p:sp>
        <p:sp>
          <p:nvSpPr>
            <p:cNvPr id="64" name="Oval 63">
              <a:extLst>
                <a:ext uri="{FF2B5EF4-FFF2-40B4-BE49-F238E27FC236}">
                  <a16:creationId xmlns:a16="http://schemas.microsoft.com/office/drawing/2014/main" id="{DDB9EBC2-8FEB-0CDB-58EA-44B1E57916F6}"/>
                </a:ext>
              </a:extLst>
            </p:cNvPr>
            <p:cNvSpPr/>
            <p:nvPr/>
          </p:nvSpPr>
          <p:spPr>
            <a:xfrm>
              <a:off x="4116918" y="2665748"/>
              <a:ext cx="148166" cy="162983"/>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sz="900"/>
            </a:p>
          </p:txBody>
        </p:sp>
        <p:sp>
          <p:nvSpPr>
            <p:cNvPr id="65" name="Oval 64">
              <a:extLst>
                <a:ext uri="{FF2B5EF4-FFF2-40B4-BE49-F238E27FC236}">
                  <a16:creationId xmlns:a16="http://schemas.microsoft.com/office/drawing/2014/main" id="{8E39C9AF-92D9-F235-FE00-849A9FCCA0ED}"/>
                </a:ext>
              </a:extLst>
            </p:cNvPr>
            <p:cNvSpPr/>
            <p:nvPr/>
          </p:nvSpPr>
          <p:spPr>
            <a:xfrm>
              <a:off x="1049870" y="1056663"/>
              <a:ext cx="148166" cy="162983"/>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sz="900"/>
            </a:p>
          </p:txBody>
        </p:sp>
        <p:cxnSp>
          <p:nvCxnSpPr>
            <p:cNvPr id="66" name="Straight Connector 65">
              <a:extLst>
                <a:ext uri="{FF2B5EF4-FFF2-40B4-BE49-F238E27FC236}">
                  <a16:creationId xmlns:a16="http://schemas.microsoft.com/office/drawing/2014/main" id="{4DF54B10-298E-3A6D-C02E-656993698F9E}"/>
                </a:ext>
              </a:extLst>
            </p:cNvPr>
            <p:cNvCxnSpPr>
              <a:cxnSpLocks/>
            </p:cNvCxnSpPr>
            <p:nvPr/>
          </p:nvCxnSpPr>
          <p:spPr>
            <a:xfrm flipH="1">
              <a:off x="3052245" y="3678537"/>
              <a:ext cx="1965327" cy="87670"/>
            </a:xfrm>
            <a:prstGeom prst="line">
              <a:avLst/>
            </a:prstGeom>
            <a:ln>
              <a:solidFill>
                <a:srgbClr val="FFFF00"/>
              </a:solidFill>
            </a:ln>
          </p:spPr>
          <p:style>
            <a:lnRef idx="3">
              <a:schemeClr val="accent2"/>
            </a:lnRef>
            <a:fillRef idx="0">
              <a:schemeClr val="accent2"/>
            </a:fillRef>
            <a:effectRef idx="2">
              <a:schemeClr val="accent2"/>
            </a:effectRef>
            <a:fontRef idx="minor">
              <a:schemeClr val="tx1"/>
            </a:fontRef>
          </p:style>
        </p:cxnSp>
        <p:cxnSp>
          <p:nvCxnSpPr>
            <p:cNvPr id="67" name="Straight Connector 66">
              <a:extLst>
                <a:ext uri="{FF2B5EF4-FFF2-40B4-BE49-F238E27FC236}">
                  <a16:creationId xmlns:a16="http://schemas.microsoft.com/office/drawing/2014/main" id="{2E8B4756-32D2-3599-528C-C43DFF497545}"/>
                </a:ext>
              </a:extLst>
            </p:cNvPr>
            <p:cNvCxnSpPr>
              <a:cxnSpLocks/>
            </p:cNvCxnSpPr>
            <p:nvPr/>
          </p:nvCxnSpPr>
          <p:spPr>
            <a:xfrm flipH="1" flipV="1">
              <a:off x="5006444" y="3691065"/>
              <a:ext cx="11128" cy="1122010"/>
            </a:xfrm>
            <a:prstGeom prst="line">
              <a:avLst/>
            </a:prstGeom>
            <a:ln>
              <a:solidFill>
                <a:srgbClr val="FFFF00"/>
              </a:solidFill>
            </a:ln>
          </p:spPr>
          <p:style>
            <a:lnRef idx="3">
              <a:schemeClr val="accent2"/>
            </a:lnRef>
            <a:fillRef idx="0">
              <a:schemeClr val="accent2"/>
            </a:fillRef>
            <a:effectRef idx="2">
              <a:schemeClr val="accent2"/>
            </a:effectRef>
            <a:fontRef idx="minor">
              <a:schemeClr val="tx1"/>
            </a:fontRef>
          </p:style>
        </p:cxnSp>
        <p:cxnSp>
          <p:nvCxnSpPr>
            <p:cNvPr id="68" name="Straight Connector 67">
              <a:extLst>
                <a:ext uri="{FF2B5EF4-FFF2-40B4-BE49-F238E27FC236}">
                  <a16:creationId xmlns:a16="http://schemas.microsoft.com/office/drawing/2014/main" id="{4E0DA378-7AC3-1779-BE30-37BF528D8750}"/>
                </a:ext>
              </a:extLst>
            </p:cNvPr>
            <p:cNvCxnSpPr>
              <a:cxnSpLocks/>
            </p:cNvCxnSpPr>
            <p:nvPr/>
          </p:nvCxnSpPr>
          <p:spPr>
            <a:xfrm flipV="1">
              <a:off x="3052245" y="2665748"/>
              <a:ext cx="0" cy="1100459"/>
            </a:xfrm>
            <a:prstGeom prst="line">
              <a:avLst/>
            </a:prstGeom>
            <a:ln>
              <a:solidFill>
                <a:srgbClr val="FFFF00"/>
              </a:solidFill>
            </a:ln>
          </p:spPr>
          <p:style>
            <a:lnRef idx="3">
              <a:schemeClr val="accent2"/>
            </a:lnRef>
            <a:fillRef idx="0">
              <a:schemeClr val="accent2"/>
            </a:fillRef>
            <a:effectRef idx="2">
              <a:schemeClr val="accent2"/>
            </a:effectRef>
            <a:fontRef idx="minor">
              <a:schemeClr val="tx1"/>
            </a:fontRef>
          </p:style>
        </p:cxnSp>
        <p:cxnSp>
          <p:nvCxnSpPr>
            <p:cNvPr id="69" name="Straight Connector 68">
              <a:extLst>
                <a:ext uri="{FF2B5EF4-FFF2-40B4-BE49-F238E27FC236}">
                  <a16:creationId xmlns:a16="http://schemas.microsoft.com/office/drawing/2014/main" id="{491E835F-8856-C93C-44BC-97A0A926A655}"/>
                </a:ext>
              </a:extLst>
            </p:cNvPr>
            <p:cNvCxnSpPr>
              <a:cxnSpLocks/>
            </p:cNvCxnSpPr>
            <p:nvPr/>
          </p:nvCxnSpPr>
          <p:spPr>
            <a:xfrm flipH="1">
              <a:off x="2818872" y="2679105"/>
              <a:ext cx="233373" cy="0"/>
            </a:xfrm>
            <a:prstGeom prst="line">
              <a:avLst/>
            </a:prstGeom>
            <a:ln>
              <a:solidFill>
                <a:srgbClr val="FFFF00"/>
              </a:solidFill>
            </a:ln>
          </p:spPr>
          <p:style>
            <a:lnRef idx="3">
              <a:schemeClr val="accent2"/>
            </a:lnRef>
            <a:fillRef idx="0">
              <a:schemeClr val="accent2"/>
            </a:fillRef>
            <a:effectRef idx="2">
              <a:schemeClr val="accent2"/>
            </a:effectRef>
            <a:fontRef idx="minor">
              <a:schemeClr val="tx1"/>
            </a:fontRef>
          </p:style>
        </p:cxnSp>
        <p:pic>
          <p:nvPicPr>
            <p:cNvPr id="70" name="Picture 69">
              <a:extLst>
                <a:ext uri="{FF2B5EF4-FFF2-40B4-BE49-F238E27FC236}">
                  <a16:creationId xmlns:a16="http://schemas.microsoft.com/office/drawing/2014/main" id="{40C0C1BC-E2AE-4A13-946A-83044B8D7523}"/>
                </a:ext>
              </a:extLst>
            </p:cNvPr>
            <p:cNvPicPr>
              <a:picLocks noChangeAspect="1"/>
            </p:cNvPicPr>
            <p:nvPr/>
          </p:nvPicPr>
          <p:blipFill>
            <a:blip r:embed="rId6"/>
            <a:stretch>
              <a:fillRect/>
            </a:stretch>
          </p:blipFill>
          <p:spPr>
            <a:xfrm>
              <a:off x="266700" y="4673241"/>
              <a:ext cx="2594509" cy="1634751"/>
            </a:xfrm>
            <a:prstGeom prst="rect">
              <a:avLst/>
            </a:prstGeom>
          </p:spPr>
        </p:pic>
        <p:cxnSp>
          <p:nvCxnSpPr>
            <p:cNvPr id="71" name="Straight Connector 70">
              <a:extLst>
                <a:ext uri="{FF2B5EF4-FFF2-40B4-BE49-F238E27FC236}">
                  <a16:creationId xmlns:a16="http://schemas.microsoft.com/office/drawing/2014/main" id="{EC8544BE-6EDF-A56D-8B25-47B8A4851C78}"/>
                </a:ext>
              </a:extLst>
            </p:cNvPr>
            <p:cNvCxnSpPr>
              <a:cxnSpLocks/>
            </p:cNvCxnSpPr>
            <p:nvPr/>
          </p:nvCxnSpPr>
          <p:spPr>
            <a:xfrm flipV="1">
              <a:off x="4032250" y="4250268"/>
              <a:ext cx="0" cy="245531"/>
            </a:xfrm>
            <a:prstGeom prst="line">
              <a:avLst/>
            </a:prstGeom>
            <a:ln>
              <a:solidFill>
                <a:srgbClr val="FF0000"/>
              </a:solidFill>
            </a:ln>
          </p:spPr>
          <p:style>
            <a:lnRef idx="3">
              <a:schemeClr val="accent2"/>
            </a:lnRef>
            <a:fillRef idx="0">
              <a:schemeClr val="accent2"/>
            </a:fillRef>
            <a:effectRef idx="2">
              <a:schemeClr val="accent2"/>
            </a:effectRef>
            <a:fontRef idx="minor">
              <a:schemeClr val="tx1"/>
            </a:fontRef>
          </p:style>
        </p:cxnSp>
        <p:cxnSp>
          <p:nvCxnSpPr>
            <p:cNvPr id="72" name="Straight Connector 71">
              <a:extLst>
                <a:ext uri="{FF2B5EF4-FFF2-40B4-BE49-F238E27FC236}">
                  <a16:creationId xmlns:a16="http://schemas.microsoft.com/office/drawing/2014/main" id="{5FD84FD6-26F0-C92C-112F-CAB854041A79}"/>
                </a:ext>
              </a:extLst>
            </p:cNvPr>
            <p:cNvCxnSpPr>
              <a:cxnSpLocks/>
            </p:cNvCxnSpPr>
            <p:nvPr/>
          </p:nvCxnSpPr>
          <p:spPr>
            <a:xfrm flipV="1">
              <a:off x="2642662" y="4495799"/>
              <a:ext cx="1389588" cy="1"/>
            </a:xfrm>
            <a:prstGeom prst="line">
              <a:avLst/>
            </a:prstGeom>
            <a:ln>
              <a:solidFill>
                <a:srgbClr val="FF0000"/>
              </a:solidFill>
            </a:ln>
          </p:spPr>
          <p:style>
            <a:lnRef idx="3">
              <a:schemeClr val="accent2"/>
            </a:lnRef>
            <a:fillRef idx="0">
              <a:schemeClr val="accent2"/>
            </a:fillRef>
            <a:effectRef idx="2">
              <a:schemeClr val="accent2"/>
            </a:effectRef>
            <a:fontRef idx="minor">
              <a:schemeClr val="tx1"/>
            </a:fontRef>
          </p:style>
        </p:cxnSp>
        <p:pic>
          <p:nvPicPr>
            <p:cNvPr id="73" name="Picture 72">
              <a:extLst>
                <a:ext uri="{FF2B5EF4-FFF2-40B4-BE49-F238E27FC236}">
                  <a16:creationId xmlns:a16="http://schemas.microsoft.com/office/drawing/2014/main" id="{CC394BAD-225A-2FD3-6B28-E72CD20D2839}"/>
                </a:ext>
              </a:extLst>
            </p:cNvPr>
            <p:cNvPicPr>
              <a:picLocks noChangeAspect="1"/>
            </p:cNvPicPr>
            <p:nvPr/>
          </p:nvPicPr>
          <p:blipFill>
            <a:blip r:embed="rId7"/>
            <a:stretch>
              <a:fillRect/>
            </a:stretch>
          </p:blipFill>
          <p:spPr>
            <a:xfrm>
              <a:off x="7322208" y="1447340"/>
              <a:ext cx="2487082" cy="1238527"/>
            </a:xfrm>
            <a:prstGeom prst="rect">
              <a:avLst/>
            </a:prstGeom>
          </p:spPr>
        </p:pic>
        <p:pic>
          <p:nvPicPr>
            <p:cNvPr id="74" name="Picture 73">
              <a:extLst>
                <a:ext uri="{FF2B5EF4-FFF2-40B4-BE49-F238E27FC236}">
                  <a16:creationId xmlns:a16="http://schemas.microsoft.com/office/drawing/2014/main" id="{BBB598CC-1445-5F38-EFBB-FE43506DA519}"/>
                </a:ext>
              </a:extLst>
            </p:cNvPr>
            <p:cNvPicPr>
              <a:picLocks noChangeAspect="1"/>
            </p:cNvPicPr>
            <p:nvPr/>
          </p:nvPicPr>
          <p:blipFill>
            <a:blip r:embed="rId8"/>
            <a:stretch>
              <a:fillRect/>
            </a:stretch>
          </p:blipFill>
          <p:spPr>
            <a:xfrm>
              <a:off x="8017169" y="3062855"/>
              <a:ext cx="608776" cy="1078843"/>
            </a:xfrm>
            <a:prstGeom prst="rect">
              <a:avLst/>
            </a:prstGeom>
          </p:spPr>
        </p:pic>
        <p:sp>
          <p:nvSpPr>
            <p:cNvPr id="75" name="Oval 74">
              <a:extLst>
                <a:ext uri="{FF2B5EF4-FFF2-40B4-BE49-F238E27FC236}">
                  <a16:creationId xmlns:a16="http://schemas.microsoft.com/office/drawing/2014/main" id="{A343C827-CEF6-CEDC-D21B-656C7575452A}"/>
                </a:ext>
              </a:extLst>
            </p:cNvPr>
            <p:cNvSpPr/>
            <p:nvPr/>
          </p:nvSpPr>
          <p:spPr>
            <a:xfrm>
              <a:off x="7916873" y="2779864"/>
              <a:ext cx="154517" cy="154517"/>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sz="900"/>
            </a:p>
          </p:txBody>
        </p:sp>
        <p:sp>
          <p:nvSpPr>
            <p:cNvPr id="76" name="Oval 75">
              <a:extLst>
                <a:ext uri="{FF2B5EF4-FFF2-40B4-BE49-F238E27FC236}">
                  <a16:creationId xmlns:a16="http://schemas.microsoft.com/office/drawing/2014/main" id="{8F4A4979-56A4-CB28-1BAB-13F9ADCFC77A}"/>
                </a:ext>
              </a:extLst>
            </p:cNvPr>
            <p:cNvSpPr/>
            <p:nvPr/>
          </p:nvSpPr>
          <p:spPr>
            <a:xfrm>
              <a:off x="7916873" y="4256890"/>
              <a:ext cx="148157" cy="150283"/>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sz="900">
                <a:solidFill>
                  <a:srgbClr val="FF0000"/>
                </a:solidFill>
              </a:endParaRPr>
            </a:p>
          </p:txBody>
        </p:sp>
        <p:sp>
          <p:nvSpPr>
            <p:cNvPr id="77" name="Oval 76">
              <a:extLst>
                <a:ext uri="{FF2B5EF4-FFF2-40B4-BE49-F238E27FC236}">
                  <a16:creationId xmlns:a16="http://schemas.microsoft.com/office/drawing/2014/main" id="{1F16E987-6074-1DF8-4005-D63530A44F3E}"/>
                </a:ext>
              </a:extLst>
            </p:cNvPr>
            <p:cNvSpPr/>
            <p:nvPr/>
          </p:nvSpPr>
          <p:spPr>
            <a:xfrm>
              <a:off x="7926918" y="1193181"/>
              <a:ext cx="148166" cy="162983"/>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sz="900"/>
            </a:p>
          </p:txBody>
        </p:sp>
        <p:pic>
          <p:nvPicPr>
            <p:cNvPr id="78" name="Picture 77">
              <a:extLst>
                <a:ext uri="{FF2B5EF4-FFF2-40B4-BE49-F238E27FC236}">
                  <a16:creationId xmlns:a16="http://schemas.microsoft.com/office/drawing/2014/main" id="{ED43C8C3-A1CD-EF4D-53FE-E937CB58E972}"/>
                </a:ext>
              </a:extLst>
            </p:cNvPr>
            <p:cNvPicPr>
              <a:picLocks noChangeAspect="1"/>
            </p:cNvPicPr>
            <p:nvPr/>
          </p:nvPicPr>
          <p:blipFill>
            <a:blip r:embed="rId9"/>
            <a:stretch>
              <a:fillRect/>
            </a:stretch>
          </p:blipFill>
          <p:spPr>
            <a:xfrm>
              <a:off x="8086541" y="4454514"/>
              <a:ext cx="1025270" cy="1107371"/>
            </a:xfrm>
            <a:prstGeom prst="rect">
              <a:avLst/>
            </a:prstGeom>
          </p:spPr>
        </p:pic>
        <p:sp>
          <p:nvSpPr>
            <p:cNvPr id="79" name="TextBox 78">
              <a:extLst>
                <a:ext uri="{FF2B5EF4-FFF2-40B4-BE49-F238E27FC236}">
                  <a16:creationId xmlns:a16="http://schemas.microsoft.com/office/drawing/2014/main" id="{E2C0B2F7-17C2-9FE3-7B36-68F34F45109E}"/>
                </a:ext>
              </a:extLst>
            </p:cNvPr>
            <p:cNvSpPr txBox="1"/>
            <p:nvPr/>
          </p:nvSpPr>
          <p:spPr>
            <a:xfrm>
              <a:off x="9915523" y="1382372"/>
              <a:ext cx="2009775" cy="1129698"/>
            </a:xfrm>
            <a:prstGeom prst="rect">
              <a:avLst/>
            </a:prstGeom>
            <a:noFill/>
          </p:spPr>
          <p:txBody>
            <a:bodyPr wrap="square" rtlCol="0">
              <a:spAutoFit/>
            </a:bodyPr>
            <a:lstStyle/>
            <a:p>
              <a:r>
                <a:rPr lang="en-IN" sz="800" dirty="0"/>
                <a:t>Yokogawa –WT1803 E Power analyser (</a:t>
              </a:r>
              <a:r>
                <a:rPr lang="en-US" sz="800" b="1" i="0" dirty="0">
                  <a:solidFill>
                    <a:srgbClr val="202124"/>
                  </a:solidFill>
                  <a:effectLst/>
                  <a:latin typeface="Arial" panose="020B0604020202020204" pitchFamily="34" charset="0"/>
                </a:rPr>
                <a:t>0.05% of reading plus 0.05% of range)</a:t>
              </a:r>
            </a:p>
            <a:p>
              <a:r>
                <a:rPr lang="en-US" sz="800" b="1" dirty="0">
                  <a:solidFill>
                    <a:srgbClr val="202124"/>
                  </a:solidFill>
                  <a:highlight>
                    <a:srgbClr val="C0C0C0"/>
                  </a:highlight>
                  <a:latin typeface="Arial" panose="020B0604020202020204" pitchFamily="34" charset="0"/>
                </a:rPr>
                <a:t>Communication protocol :Ethernet (TCP/IP)</a:t>
              </a:r>
              <a:endParaRPr lang="en-IN" sz="800" dirty="0">
                <a:highlight>
                  <a:srgbClr val="C0C0C0"/>
                </a:highlight>
              </a:endParaRPr>
            </a:p>
          </p:txBody>
        </p:sp>
        <p:sp>
          <p:nvSpPr>
            <p:cNvPr id="80" name="TextBox 79">
              <a:extLst>
                <a:ext uri="{FF2B5EF4-FFF2-40B4-BE49-F238E27FC236}">
                  <a16:creationId xmlns:a16="http://schemas.microsoft.com/office/drawing/2014/main" id="{1FB536CA-4FB5-DF99-D912-8EB0CD4947FC}"/>
                </a:ext>
              </a:extLst>
            </p:cNvPr>
            <p:cNvSpPr txBox="1"/>
            <p:nvPr/>
          </p:nvSpPr>
          <p:spPr>
            <a:xfrm>
              <a:off x="9915522" y="3034775"/>
              <a:ext cx="2009775" cy="962335"/>
            </a:xfrm>
            <a:prstGeom prst="rect">
              <a:avLst/>
            </a:prstGeom>
            <a:noFill/>
          </p:spPr>
          <p:txBody>
            <a:bodyPr wrap="square" rtlCol="0">
              <a:spAutoFit/>
            </a:bodyPr>
            <a:lstStyle/>
            <a:p>
              <a:r>
                <a:rPr lang="en-IN" sz="800" dirty="0" err="1"/>
                <a:t>Monitran</a:t>
              </a:r>
              <a:r>
                <a:rPr lang="en-IN" sz="800" dirty="0"/>
                <a:t> Vibration sensor </a:t>
              </a:r>
              <a:r>
                <a:rPr lang="en-US" sz="800" b="0" i="0" dirty="0">
                  <a:solidFill>
                    <a:srgbClr val="222222"/>
                  </a:solidFill>
                  <a:effectLst/>
                  <a:latin typeface="Arial" panose="020B0604020202020204" pitchFamily="34" charset="0"/>
                </a:rPr>
                <a:t>MTN/1186C series (</a:t>
              </a:r>
              <a:r>
                <a:rPr lang="en-US" sz="800" b="1" i="0" dirty="0">
                  <a:solidFill>
                    <a:srgbClr val="222222"/>
                  </a:solidFill>
                  <a:effectLst/>
                  <a:latin typeface="Arial" panose="020B0604020202020204" pitchFamily="34" charset="0"/>
                </a:rPr>
                <a:t>Transverse sensitivity +/- 0.05 and temperature sensitivity 0.08%/Deg C</a:t>
              </a:r>
              <a:r>
                <a:rPr lang="en-US" sz="800" b="1" i="0" dirty="0">
                  <a:solidFill>
                    <a:srgbClr val="202124"/>
                  </a:solidFill>
                  <a:effectLst/>
                  <a:latin typeface="Arial" panose="020B0604020202020204" pitchFamily="34" charset="0"/>
                </a:rPr>
                <a:t>)</a:t>
              </a:r>
              <a:endParaRPr lang="en-IN" sz="800" dirty="0"/>
            </a:p>
          </p:txBody>
        </p:sp>
        <p:sp>
          <p:nvSpPr>
            <p:cNvPr id="81" name="TextBox 80">
              <a:extLst>
                <a:ext uri="{FF2B5EF4-FFF2-40B4-BE49-F238E27FC236}">
                  <a16:creationId xmlns:a16="http://schemas.microsoft.com/office/drawing/2014/main" id="{3BFA2E5A-EFA3-94A9-ADD3-E47544989AEE}"/>
                </a:ext>
              </a:extLst>
            </p:cNvPr>
            <p:cNvSpPr txBox="1"/>
            <p:nvPr/>
          </p:nvSpPr>
          <p:spPr>
            <a:xfrm>
              <a:off x="9809289" y="4481330"/>
              <a:ext cx="2009775" cy="794972"/>
            </a:xfrm>
            <a:prstGeom prst="rect">
              <a:avLst/>
            </a:prstGeom>
            <a:noFill/>
          </p:spPr>
          <p:txBody>
            <a:bodyPr wrap="square" rtlCol="0">
              <a:spAutoFit/>
            </a:bodyPr>
            <a:lstStyle/>
            <a:p>
              <a:r>
                <a:rPr lang="en-IN" sz="800" dirty="0"/>
                <a:t>PT-100 Temp sensor radix make </a:t>
              </a:r>
              <a:r>
                <a:rPr lang="en-US" sz="800" b="0" i="0" dirty="0">
                  <a:solidFill>
                    <a:srgbClr val="222222"/>
                  </a:solidFill>
                  <a:effectLst/>
                  <a:latin typeface="Arial" panose="020B0604020202020204" pitchFamily="34" charset="0"/>
                </a:rPr>
                <a:t>(</a:t>
              </a:r>
              <a:r>
                <a:rPr lang="en-US" sz="800" b="1" i="0" dirty="0">
                  <a:solidFill>
                    <a:srgbClr val="202124"/>
                  </a:solidFill>
                  <a:effectLst/>
                  <a:latin typeface="Arial" panose="020B0604020202020204" pitchFamily="34" charset="0"/>
                </a:rPr>
                <a:t>±0.05°C from -80°C to 200°C or 0.1°C at other temperature ranges)</a:t>
              </a:r>
              <a:endParaRPr lang="en-IN" sz="800" dirty="0"/>
            </a:p>
          </p:txBody>
        </p:sp>
        <p:sp>
          <p:nvSpPr>
            <p:cNvPr id="82" name="TextBox 14">
              <a:extLst>
                <a:ext uri="{FF2B5EF4-FFF2-40B4-BE49-F238E27FC236}">
                  <a16:creationId xmlns:a16="http://schemas.microsoft.com/office/drawing/2014/main" id="{ED10E56C-AF6D-2395-EF7D-A0D8CB389DE2}"/>
                </a:ext>
              </a:extLst>
            </p:cNvPr>
            <p:cNvSpPr txBox="1">
              <a:spLocks noChangeArrowheads="1"/>
            </p:cNvSpPr>
            <p:nvPr/>
          </p:nvSpPr>
          <p:spPr bwMode="auto">
            <a:xfrm>
              <a:off x="8071389" y="1110935"/>
              <a:ext cx="2012949" cy="3138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pPr eaLnBrk="1" hangingPunct="1"/>
              <a:r>
                <a:rPr lang="en-IN" altLang="en-US" sz="900" dirty="0">
                  <a:solidFill>
                    <a:srgbClr val="000000"/>
                  </a:solidFill>
                  <a:latin typeface="Arial" panose="020B0604020202020204" pitchFamily="34" charset="0"/>
                  <a:cs typeface="Arial" panose="020B0604020202020204" pitchFamily="34" charset="0"/>
                  <a:sym typeface="Arial" panose="020B0604020202020204" pitchFamily="34" charset="0"/>
                </a:rPr>
                <a:t>Power Analyzer</a:t>
              </a:r>
            </a:p>
          </p:txBody>
        </p:sp>
        <p:sp>
          <p:nvSpPr>
            <p:cNvPr id="83" name="TextBox 59">
              <a:extLst>
                <a:ext uri="{FF2B5EF4-FFF2-40B4-BE49-F238E27FC236}">
                  <a16:creationId xmlns:a16="http://schemas.microsoft.com/office/drawing/2014/main" id="{A4D059CB-A7A5-94A7-E69E-73DE9B7C0BA5}"/>
                </a:ext>
              </a:extLst>
            </p:cNvPr>
            <p:cNvSpPr txBox="1">
              <a:spLocks noChangeArrowheads="1"/>
            </p:cNvSpPr>
            <p:nvPr/>
          </p:nvSpPr>
          <p:spPr bwMode="auto">
            <a:xfrm>
              <a:off x="8018768" y="2691044"/>
              <a:ext cx="2012949" cy="3138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pPr eaLnBrk="1" hangingPunct="1"/>
              <a:r>
                <a:rPr lang="en-IN" altLang="en-US" sz="900" dirty="0">
                  <a:solidFill>
                    <a:srgbClr val="000000"/>
                  </a:solidFill>
                  <a:latin typeface="Arial" panose="020B0604020202020204" pitchFamily="34" charset="0"/>
                  <a:cs typeface="Arial" panose="020B0604020202020204" pitchFamily="34" charset="0"/>
                  <a:sym typeface="Arial" panose="020B0604020202020204" pitchFamily="34" charset="0"/>
                </a:rPr>
                <a:t>Vibration Sensor</a:t>
              </a:r>
            </a:p>
          </p:txBody>
        </p:sp>
        <p:sp>
          <p:nvSpPr>
            <p:cNvPr id="84" name="TextBox 59">
              <a:extLst>
                <a:ext uri="{FF2B5EF4-FFF2-40B4-BE49-F238E27FC236}">
                  <a16:creationId xmlns:a16="http://schemas.microsoft.com/office/drawing/2014/main" id="{0F26C2C4-B2C2-C8DD-08CF-7574DEEC63F3}"/>
                </a:ext>
              </a:extLst>
            </p:cNvPr>
            <p:cNvSpPr txBox="1">
              <a:spLocks noChangeArrowheads="1"/>
            </p:cNvSpPr>
            <p:nvPr/>
          </p:nvSpPr>
          <p:spPr bwMode="auto">
            <a:xfrm>
              <a:off x="7990951" y="4163351"/>
              <a:ext cx="2093385" cy="3138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pPr eaLnBrk="1" hangingPunct="1"/>
              <a:r>
                <a:rPr lang="en-IN" altLang="en-US" sz="900" dirty="0">
                  <a:solidFill>
                    <a:srgbClr val="000000"/>
                  </a:solidFill>
                  <a:latin typeface="Arial" panose="020B0604020202020204" pitchFamily="34" charset="0"/>
                  <a:cs typeface="Arial" panose="020B0604020202020204" pitchFamily="34" charset="0"/>
                  <a:sym typeface="Arial" panose="020B0604020202020204" pitchFamily="34" charset="0"/>
                </a:rPr>
                <a:t>Temperature Sensor</a:t>
              </a:r>
            </a:p>
          </p:txBody>
        </p:sp>
        <p:pic>
          <p:nvPicPr>
            <p:cNvPr id="85" name="Picture 84">
              <a:extLst>
                <a:ext uri="{FF2B5EF4-FFF2-40B4-BE49-F238E27FC236}">
                  <a16:creationId xmlns:a16="http://schemas.microsoft.com/office/drawing/2014/main" id="{06E0FF98-5EE5-B507-EC27-7B00C3BF9FD1}"/>
                </a:ext>
              </a:extLst>
            </p:cNvPr>
            <p:cNvPicPr>
              <a:picLocks noChangeAspect="1"/>
            </p:cNvPicPr>
            <p:nvPr/>
          </p:nvPicPr>
          <p:blipFill>
            <a:blip r:embed="rId10"/>
            <a:stretch>
              <a:fillRect/>
            </a:stretch>
          </p:blipFill>
          <p:spPr>
            <a:xfrm>
              <a:off x="8030200" y="5919490"/>
              <a:ext cx="1123256" cy="792039"/>
            </a:xfrm>
            <a:prstGeom prst="rect">
              <a:avLst/>
            </a:prstGeom>
          </p:spPr>
        </p:pic>
        <p:sp>
          <p:nvSpPr>
            <p:cNvPr id="86" name="TextBox 85">
              <a:extLst>
                <a:ext uri="{FF2B5EF4-FFF2-40B4-BE49-F238E27FC236}">
                  <a16:creationId xmlns:a16="http://schemas.microsoft.com/office/drawing/2014/main" id="{ECCCE8F3-9CDD-8DE1-E104-842713D5EAB6}"/>
                </a:ext>
              </a:extLst>
            </p:cNvPr>
            <p:cNvSpPr txBox="1"/>
            <p:nvPr/>
          </p:nvSpPr>
          <p:spPr>
            <a:xfrm>
              <a:off x="9816459" y="5514912"/>
              <a:ext cx="2108839" cy="1464423"/>
            </a:xfrm>
            <a:prstGeom prst="rect">
              <a:avLst/>
            </a:prstGeom>
            <a:noFill/>
          </p:spPr>
          <p:txBody>
            <a:bodyPr wrap="square" rtlCol="0">
              <a:spAutoFit/>
            </a:bodyPr>
            <a:lstStyle/>
            <a:p>
              <a:r>
                <a:rPr lang="en-IN" sz="800" dirty="0"/>
                <a:t>PLC -- Allen Bradley </a:t>
              </a:r>
            </a:p>
            <a:p>
              <a:r>
                <a:rPr lang="en-IN" sz="800" dirty="0" err="1"/>
                <a:t>Micrologix</a:t>
              </a:r>
              <a:r>
                <a:rPr lang="en-IN" sz="800" dirty="0"/>
                <a:t> 1100 RX Logix 500</a:t>
              </a:r>
            </a:p>
            <a:p>
              <a:r>
                <a:rPr lang="en-IN" sz="800" dirty="0"/>
                <a:t>(</a:t>
              </a:r>
              <a:r>
                <a:rPr lang="en-US" sz="800" dirty="0"/>
                <a:t>Overall accuracy -20…65 °C </a:t>
              </a:r>
              <a:r>
                <a:rPr lang="en-US" sz="800" b="1" dirty="0"/>
                <a:t>(-4…149 °F) ±1.0% of full scale)</a:t>
              </a:r>
            </a:p>
            <a:p>
              <a:r>
                <a:rPr lang="en-US" sz="800" b="1" dirty="0">
                  <a:solidFill>
                    <a:srgbClr val="202124"/>
                  </a:solidFill>
                  <a:highlight>
                    <a:srgbClr val="C0C0C0"/>
                  </a:highlight>
                  <a:latin typeface="Arial" panose="020B0604020202020204" pitchFamily="34" charset="0"/>
                </a:rPr>
                <a:t>Communication protocol :Ethernet (TCP/IP)</a:t>
              </a:r>
              <a:endParaRPr lang="en-IN" sz="800" dirty="0">
                <a:highlight>
                  <a:srgbClr val="C0C0C0"/>
                </a:highlight>
              </a:endParaRPr>
            </a:p>
            <a:p>
              <a:endParaRPr lang="en-IN" sz="800" b="1" dirty="0"/>
            </a:p>
          </p:txBody>
        </p:sp>
        <p:cxnSp>
          <p:nvCxnSpPr>
            <p:cNvPr id="87" name="Straight Connector 86">
              <a:extLst>
                <a:ext uri="{FF2B5EF4-FFF2-40B4-BE49-F238E27FC236}">
                  <a16:creationId xmlns:a16="http://schemas.microsoft.com/office/drawing/2014/main" id="{18D7B45C-B3A1-B263-DD59-2EFA28544378}"/>
                </a:ext>
              </a:extLst>
            </p:cNvPr>
            <p:cNvCxnSpPr>
              <a:cxnSpLocks/>
              <a:stCxn id="75" idx="2"/>
            </p:cNvCxnSpPr>
            <p:nvPr/>
          </p:nvCxnSpPr>
          <p:spPr>
            <a:xfrm flipH="1">
              <a:off x="7533742" y="2857123"/>
              <a:ext cx="38313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FE131CC0-CCF8-5199-724E-508DD989969E}"/>
                </a:ext>
              </a:extLst>
            </p:cNvPr>
            <p:cNvCxnSpPr>
              <a:cxnSpLocks/>
              <a:stCxn id="76" idx="2"/>
            </p:cNvCxnSpPr>
            <p:nvPr/>
          </p:nvCxnSpPr>
          <p:spPr>
            <a:xfrm flipH="1">
              <a:off x="7533742" y="4332032"/>
              <a:ext cx="383131" cy="1094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1342206C-F3CE-B1B8-FCC8-A2D54594D6E5}"/>
                </a:ext>
              </a:extLst>
            </p:cNvPr>
            <p:cNvCxnSpPr/>
            <p:nvPr/>
          </p:nvCxnSpPr>
          <p:spPr>
            <a:xfrm flipH="1" flipV="1">
              <a:off x="7502684" y="6171255"/>
              <a:ext cx="537648" cy="6269"/>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16B0F20-3E92-0C76-FABB-F81F636CFAC0}"/>
                </a:ext>
              </a:extLst>
            </p:cNvPr>
            <p:cNvCxnSpPr>
              <a:cxnSpLocks/>
            </p:cNvCxnSpPr>
            <p:nvPr/>
          </p:nvCxnSpPr>
          <p:spPr>
            <a:xfrm>
              <a:off x="7533742" y="2860321"/>
              <a:ext cx="0" cy="3310934"/>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91" name="TextBox 59">
              <a:extLst>
                <a:ext uri="{FF2B5EF4-FFF2-40B4-BE49-F238E27FC236}">
                  <a16:creationId xmlns:a16="http://schemas.microsoft.com/office/drawing/2014/main" id="{C70B04FB-C0AD-3F3E-F3FD-6E8E2D222C26}"/>
                </a:ext>
              </a:extLst>
            </p:cNvPr>
            <p:cNvSpPr txBox="1">
              <a:spLocks noChangeArrowheads="1"/>
            </p:cNvSpPr>
            <p:nvPr/>
          </p:nvSpPr>
          <p:spPr bwMode="auto">
            <a:xfrm>
              <a:off x="7916873" y="5641770"/>
              <a:ext cx="2093385" cy="3138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pPr eaLnBrk="1" hangingPunct="1"/>
              <a:r>
                <a:rPr lang="en-IN" altLang="en-US" sz="900" dirty="0">
                  <a:solidFill>
                    <a:srgbClr val="000000"/>
                  </a:solidFill>
                  <a:latin typeface="Arial" panose="020B0604020202020204" pitchFamily="34" charset="0"/>
                  <a:cs typeface="Arial" panose="020B0604020202020204" pitchFamily="34" charset="0"/>
                  <a:sym typeface="Arial" panose="020B0604020202020204" pitchFamily="34" charset="0"/>
                </a:rPr>
                <a:t>PLC</a:t>
              </a:r>
            </a:p>
          </p:txBody>
        </p:sp>
      </p:grpSp>
    </p:spTree>
    <p:extLst>
      <p:ext uri="{BB962C8B-B14F-4D97-AF65-F5344CB8AC3E}">
        <p14:creationId xmlns:p14="http://schemas.microsoft.com/office/powerpoint/2010/main" val="23107482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Google Shape;1969;p39"/>
          <p:cNvSpPr>
            <a:spLocks noGrp="1" noChangeArrowheads="1"/>
          </p:cNvSpPr>
          <p:nvPr>
            <p:ph type="title"/>
          </p:nvPr>
        </p:nvSpPr>
        <p:spPr>
          <a:xfrm>
            <a:off x="0" y="-10176"/>
            <a:ext cx="9144000" cy="431507"/>
          </a:xfrm>
        </p:spPr>
        <p:txBody>
          <a:bodyPr/>
          <a:lstStyle/>
          <a:p>
            <a:pPr>
              <a:spcBef>
                <a:spcPct val="0"/>
              </a:spcBef>
              <a:spcAft>
                <a:spcPct val="0"/>
              </a:spcAft>
              <a:buClr>
                <a:srgbClr val="5F6368"/>
              </a:buClr>
            </a:pPr>
            <a:r>
              <a:rPr lang="en-US" altLang="en-US" sz="1800" b="1" dirty="0">
                <a:solidFill>
                  <a:schemeClr val="bg1"/>
                </a:solidFill>
                <a:latin typeface="Righteous"/>
                <a:ea typeface="Righteous"/>
                <a:cs typeface="Righteous"/>
                <a:sym typeface="Righteous"/>
              </a:rPr>
              <a:t>Decoding the application architecture :  Extracting data for on line processing</a:t>
            </a:r>
          </a:p>
        </p:txBody>
      </p:sp>
      <p:grpSp>
        <p:nvGrpSpPr>
          <p:cNvPr id="2" name="Group 1"/>
          <p:cNvGrpSpPr/>
          <p:nvPr/>
        </p:nvGrpSpPr>
        <p:grpSpPr>
          <a:xfrm>
            <a:off x="175923" y="595929"/>
            <a:ext cx="8792154" cy="4380614"/>
            <a:chOff x="152400" y="759278"/>
            <a:chExt cx="11996295" cy="5821559"/>
          </a:xfrm>
        </p:grpSpPr>
        <p:pic>
          <p:nvPicPr>
            <p:cNvPr id="49" name="Picture 48">
              <a:extLst>
                <a:ext uri="{FF2B5EF4-FFF2-40B4-BE49-F238E27FC236}">
                  <a16:creationId xmlns:a16="http://schemas.microsoft.com/office/drawing/2014/main" id="{A0EF4FEE-36A8-1291-9558-9EF0AC050C36}"/>
                </a:ext>
              </a:extLst>
            </p:cNvPr>
            <p:cNvPicPr>
              <a:picLocks noChangeAspect="1"/>
            </p:cNvPicPr>
            <p:nvPr/>
          </p:nvPicPr>
          <p:blipFill>
            <a:blip r:embed="rId3"/>
            <a:stretch>
              <a:fillRect/>
            </a:stretch>
          </p:blipFill>
          <p:spPr>
            <a:xfrm>
              <a:off x="152400" y="1048245"/>
              <a:ext cx="5350716" cy="3001125"/>
            </a:xfrm>
            <a:prstGeom prst="rect">
              <a:avLst/>
            </a:prstGeom>
          </p:spPr>
        </p:pic>
        <p:sp>
          <p:nvSpPr>
            <p:cNvPr id="50" name="Title 6">
              <a:extLst>
                <a:ext uri="{FF2B5EF4-FFF2-40B4-BE49-F238E27FC236}">
                  <a16:creationId xmlns:a16="http://schemas.microsoft.com/office/drawing/2014/main" id="{17EC58A9-9AC2-EF9F-21D7-90BD4F92C417}"/>
                </a:ext>
              </a:extLst>
            </p:cNvPr>
            <p:cNvSpPr txBox="1">
              <a:spLocks/>
            </p:cNvSpPr>
            <p:nvPr/>
          </p:nvSpPr>
          <p:spPr>
            <a:xfrm>
              <a:off x="6096000" y="2700119"/>
              <a:ext cx="2127200" cy="402812"/>
            </a:xfrm>
            <a:prstGeom prst="rect">
              <a:avLst/>
            </a:prstGeom>
          </p:spPr>
          <p:txBody>
            <a:bodyPr spcFirstLastPara="1" vert="horz" lIns="91440" tIns="45720" rIns="91440" bIns="45720" rtlCol="0" anchor="b">
              <a:noAutofit/>
            </a:bodyPr>
            <a:lstStyle>
              <a:lvl1pPr lvl="0" algn="ctr" defTabSz="914400" rtl="0" eaLnBrk="1" latinLnBrk="0" hangingPunct="1">
                <a:lnSpc>
                  <a:spcPct val="90000"/>
                </a:lnSpc>
                <a:spcBef>
                  <a:spcPts val="0"/>
                </a:spcBef>
                <a:spcAft>
                  <a:spcPts val="0"/>
                </a:spcAft>
                <a:buSzPts val="1800"/>
                <a:buNone/>
                <a:defRPr sz="2400" kern="1200">
                  <a:solidFill>
                    <a:schemeClr val="tx1"/>
                  </a:solidFill>
                  <a:latin typeface="+mj-lt"/>
                  <a:ea typeface="+mj-ea"/>
                  <a:cs typeface="+mj-cs"/>
                </a:defRPr>
              </a:lvl1pPr>
              <a:lvl2pPr lvl="1" algn="ctr" rtl="0">
                <a:spcBef>
                  <a:spcPts val="0"/>
                </a:spcBef>
                <a:spcAft>
                  <a:spcPts val="0"/>
                </a:spcAft>
                <a:buSzPts val="1800"/>
                <a:buNone/>
                <a:defRPr sz="2400"/>
              </a:lvl2pPr>
              <a:lvl3pPr lvl="2" algn="ctr" rtl="0">
                <a:spcBef>
                  <a:spcPts val="0"/>
                </a:spcBef>
                <a:spcAft>
                  <a:spcPts val="0"/>
                </a:spcAft>
                <a:buSzPts val="1800"/>
                <a:buNone/>
                <a:defRPr sz="2400"/>
              </a:lvl3pPr>
              <a:lvl4pPr lvl="3" algn="ctr" rtl="0">
                <a:spcBef>
                  <a:spcPts val="0"/>
                </a:spcBef>
                <a:spcAft>
                  <a:spcPts val="0"/>
                </a:spcAft>
                <a:buSzPts val="1800"/>
                <a:buNone/>
                <a:defRPr sz="2400"/>
              </a:lvl4pPr>
              <a:lvl5pPr lvl="4" algn="ctr" rtl="0">
                <a:spcBef>
                  <a:spcPts val="0"/>
                </a:spcBef>
                <a:spcAft>
                  <a:spcPts val="0"/>
                </a:spcAft>
                <a:buSzPts val="1800"/>
                <a:buNone/>
                <a:defRPr sz="2400"/>
              </a:lvl5pPr>
              <a:lvl6pPr lvl="5" algn="ctr" rtl="0">
                <a:spcBef>
                  <a:spcPts val="0"/>
                </a:spcBef>
                <a:spcAft>
                  <a:spcPts val="0"/>
                </a:spcAft>
                <a:buSzPts val="1800"/>
                <a:buNone/>
                <a:defRPr sz="2400"/>
              </a:lvl6pPr>
              <a:lvl7pPr lvl="6" algn="ctr" rtl="0">
                <a:spcBef>
                  <a:spcPts val="0"/>
                </a:spcBef>
                <a:spcAft>
                  <a:spcPts val="0"/>
                </a:spcAft>
                <a:buSzPts val="1800"/>
                <a:buNone/>
                <a:defRPr sz="2400"/>
              </a:lvl7pPr>
              <a:lvl8pPr lvl="7" algn="ctr" rtl="0">
                <a:spcBef>
                  <a:spcPts val="0"/>
                </a:spcBef>
                <a:spcAft>
                  <a:spcPts val="0"/>
                </a:spcAft>
                <a:buSzPts val="1800"/>
                <a:buNone/>
                <a:defRPr sz="2400"/>
              </a:lvl8pPr>
              <a:lvl9pPr lvl="8" algn="ctr" rtl="0">
                <a:spcBef>
                  <a:spcPts val="0"/>
                </a:spcBef>
                <a:spcAft>
                  <a:spcPts val="0"/>
                </a:spcAft>
                <a:buSzPts val="1800"/>
                <a:buNone/>
                <a:defRPr sz="2400"/>
              </a:lvl9pPr>
            </a:lstStyle>
            <a:p>
              <a:endParaRPr lang="en-IN" sz="900" dirty="0"/>
            </a:p>
          </p:txBody>
        </p:sp>
        <p:sp>
          <p:nvSpPr>
            <p:cNvPr id="51" name="Rectangle: Rounded Corners 13">
              <a:extLst>
                <a:ext uri="{FF2B5EF4-FFF2-40B4-BE49-F238E27FC236}">
                  <a16:creationId xmlns:a16="http://schemas.microsoft.com/office/drawing/2014/main" id="{7070A9DD-D5DF-6617-821F-EA43F3DA5E4F}"/>
                </a:ext>
              </a:extLst>
            </p:cNvPr>
            <p:cNvSpPr/>
            <p:nvPr/>
          </p:nvSpPr>
          <p:spPr>
            <a:xfrm>
              <a:off x="6605506" y="1685943"/>
              <a:ext cx="1543437" cy="4028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900" dirty="0"/>
                <a:t>Backend</a:t>
              </a:r>
            </a:p>
          </p:txBody>
        </p:sp>
        <p:sp>
          <p:nvSpPr>
            <p:cNvPr id="52" name="Rectangle: Rounded Corners 14">
              <a:extLst>
                <a:ext uri="{FF2B5EF4-FFF2-40B4-BE49-F238E27FC236}">
                  <a16:creationId xmlns:a16="http://schemas.microsoft.com/office/drawing/2014/main" id="{CD870457-B639-E0D8-34FF-264786D9031F}"/>
                </a:ext>
              </a:extLst>
            </p:cNvPr>
            <p:cNvSpPr/>
            <p:nvPr/>
          </p:nvSpPr>
          <p:spPr>
            <a:xfrm>
              <a:off x="5633162" y="1055964"/>
              <a:ext cx="1424863" cy="4028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900" dirty="0"/>
            </a:p>
            <a:p>
              <a:pPr algn="ctr"/>
              <a:r>
                <a:rPr lang="en-IN" sz="900" dirty="0"/>
                <a:t>Frontend /UI</a:t>
              </a:r>
            </a:p>
            <a:p>
              <a:pPr algn="ctr"/>
              <a:endParaRPr lang="en-IN" sz="900" dirty="0"/>
            </a:p>
          </p:txBody>
        </p:sp>
        <p:sp>
          <p:nvSpPr>
            <p:cNvPr id="53" name="Rectangle: Rounded Corners 15">
              <a:extLst>
                <a:ext uri="{FF2B5EF4-FFF2-40B4-BE49-F238E27FC236}">
                  <a16:creationId xmlns:a16="http://schemas.microsoft.com/office/drawing/2014/main" id="{38F482F7-8FEB-4E29-F326-37B04D92D19D}"/>
                </a:ext>
              </a:extLst>
            </p:cNvPr>
            <p:cNvSpPr/>
            <p:nvPr/>
          </p:nvSpPr>
          <p:spPr>
            <a:xfrm>
              <a:off x="7492503" y="2280144"/>
              <a:ext cx="1693663" cy="40995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900" dirty="0"/>
            </a:p>
            <a:p>
              <a:pPr algn="ctr"/>
              <a:r>
                <a:rPr lang="en-IN" sz="900" dirty="0"/>
                <a:t>Database</a:t>
              </a:r>
            </a:p>
            <a:p>
              <a:pPr algn="ctr"/>
              <a:endParaRPr lang="en-IN" sz="900" dirty="0"/>
            </a:p>
          </p:txBody>
        </p:sp>
        <p:sp>
          <p:nvSpPr>
            <p:cNvPr id="54" name="Rectangle: Rounded Corners 16">
              <a:extLst>
                <a:ext uri="{FF2B5EF4-FFF2-40B4-BE49-F238E27FC236}">
                  <a16:creationId xmlns:a16="http://schemas.microsoft.com/office/drawing/2014/main" id="{A3657AAA-A2B4-794D-3DD8-C4805050B4B4}"/>
                </a:ext>
              </a:extLst>
            </p:cNvPr>
            <p:cNvSpPr/>
            <p:nvPr/>
          </p:nvSpPr>
          <p:spPr>
            <a:xfrm>
              <a:off x="8277563" y="2901525"/>
              <a:ext cx="1961812" cy="515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900" dirty="0"/>
            </a:p>
            <a:p>
              <a:pPr algn="ctr"/>
              <a:r>
                <a:rPr lang="en-IN" sz="900" dirty="0"/>
                <a:t>Programming Language</a:t>
              </a:r>
            </a:p>
            <a:p>
              <a:pPr algn="ctr"/>
              <a:endParaRPr lang="en-IN" sz="900" dirty="0"/>
            </a:p>
          </p:txBody>
        </p:sp>
        <p:sp>
          <p:nvSpPr>
            <p:cNvPr id="55" name="Rectangle: Rounded Corners 17">
              <a:extLst>
                <a:ext uri="{FF2B5EF4-FFF2-40B4-BE49-F238E27FC236}">
                  <a16:creationId xmlns:a16="http://schemas.microsoft.com/office/drawing/2014/main" id="{EC13C003-57A1-BE80-265A-7F40395EBC8B}"/>
                </a:ext>
              </a:extLst>
            </p:cNvPr>
            <p:cNvSpPr/>
            <p:nvPr/>
          </p:nvSpPr>
          <p:spPr>
            <a:xfrm>
              <a:off x="9359594" y="3550243"/>
              <a:ext cx="1756081" cy="39420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900" dirty="0"/>
            </a:p>
            <a:p>
              <a:pPr algn="ctr"/>
              <a:r>
                <a:rPr lang="en-IN" sz="900" dirty="0"/>
                <a:t>Web server</a:t>
              </a:r>
            </a:p>
            <a:p>
              <a:pPr algn="ctr"/>
              <a:endParaRPr lang="en-IN" sz="900" dirty="0"/>
            </a:p>
          </p:txBody>
        </p:sp>
        <p:pic>
          <p:nvPicPr>
            <p:cNvPr id="56" name="Picture 55">
              <a:extLst>
                <a:ext uri="{FF2B5EF4-FFF2-40B4-BE49-F238E27FC236}">
                  <a16:creationId xmlns:a16="http://schemas.microsoft.com/office/drawing/2014/main" id="{4332C1C8-9735-9900-5FDC-CA370A964C9B}"/>
                </a:ext>
              </a:extLst>
            </p:cNvPr>
            <p:cNvPicPr>
              <a:picLocks noChangeAspect="1"/>
            </p:cNvPicPr>
            <p:nvPr/>
          </p:nvPicPr>
          <p:blipFill>
            <a:blip r:embed="rId4"/>
            <a:stretch>
              <a:fillRect/>
            </a:stretch>
          </p:blipFill>
          <p:spPr>
            <a:xfrm>
              <a:off x="7058026" y="764083"/>
              <a:ext cx="971550" cy="686751"/>
            </a:xfrm>
            <a:prstGeom prst="rect">
              <a:avLst/>
            </a:prstGeom>
          </p:spPr>
        </p:pic>
        <p:pic>
          <p:nvPicPr>
            <p:cNvPr id="57" name="Picture 56">
              <a:extLst>
                <a:ext uri="{FF2B5EF4-FFF2-40B4-BE49-F238E27FC236}">
                  <a16:creationId xmlns:a16="http://schemas.microsoft.com/office/drawing/2014/main" id="{4420AB64-5E31-C9B7-4650-A116AB0B1C2B}"/>
                </a:ext>
              </a:extLst>
            </p:cNvPr>
            <p:cNvPicPr>
              <a:picLocks noChangeAspect="1"/>
            </p:cNvPicPr>
            <p:nvPr/>
          </p:nvPicPr>
          <p:blipFill>
            <a:blip r:embed="rId5"/>
            <a:stretch>
              <a:fillRect/>
            </a:stretch>
          </p:blipFill>
          <p:spPr>
            <a:xfrm>
              <a:off x="8223200" y="1477468"/>
              <a:ext cx="1189604" cy="620387"/>
            </a:xfrm>
            <a:prstGeom prst="rect">
              <a:avLst/>
            </a:prstGeom>
          </p:spPr>
        </p:pic>
        <p:pic>
          <p:nvPicPr>
            <p:cNvPr id="58" name="Picture 57">
              <a:extLst>
                <a:ext uri="{FF2B5EF4-FFF2-40B4-BE49-F238E27FC236}">
                  <a16:creationId xmlns:a16="http://schemas.microsoft.com/office/drawing/2014/main" id="{AFDD751D-5789-ADB4-22A5-28D1FD03C991}"/>
                </a:ext>
              </a:extLst>
            </p:cNvPr>
            <p:cNvPicPr>
              <a:picLocks noChangeAspect="1"/>
            </p:cNvPicPr>
            <p:nvPr/>
          </p:nvPicPr>
          <p:blipFill>
            <a:blip r:embed="rId6"/>
            <a:stretch>
              <a:fillRect/>
            </a:stretch>
          </p:blipFill>
          <p:spPr>
            <a:xfrm>
              <a:off x="9288317" y="2172119"/>
              <a:ext cx="1548885" cy="624487"/>
            </a:xfrm>
            <a:prstGeom prst="rect">
              <a:avLst/>
            </a:prstGeom>
          </p:spPr>
        </p:pic>
        <p:pic>
          <p:nvPicPr>
            <p:cNvPr id="59" name="Picture 58">
              <a:extLst>
                <a:ext uri="{FF2B5EF4-FFF2-40B4-BE49-F238E27FC236}">
                  <a16:creationId xmlns:a16="http://schemas.microsoft.com/office/drawing/2014/main" id="{BE8B9AC8-7C0F-B20A-EF8B-AE35A5ECB069}"/>
                </a:ext>
              </a:extLst>
            </p:cNvPr>
            <p:cNvPicPr>
              <a:picLocks noChangeAspect="1"/>
            </p:cNvPicPr>
            <p:nvPr/>
          </p:nvPicPr>
          <p:blipFill>
            <a:blip r:embed="rId7"/>
            <a:stretch>
              <a:fillRect/>
            </a:stretch>
          </p:blipFill>
          <p:spPr>
            <a:xfrm>
              <a:off x="10338152" y="2892620"/>
              <a:ext cx="1176338" cy="527471"/>
            </a:xfrm>
            <a:prstGeom prst="rect">
              <a:avLst/>
            </a:prstGeom>
          </p:spPr>
        </p:pic>
        <p:pic>
          <p:nvPicPr>
            <p:cNvPr id="60" name="Picture 59">
              <a:extLst>
                <a:ext uri="{FF2B5EF4-FFF2-40B4-BE49-F238E27FC236}">
                  <a16:creationId xmlns:a16="http://schemas.microsoft.com/office/drawing/2014/main" id="{F8F042E9-A5E6-A36C-CD90-AA1DF14D2FFC}"/>
                </a:ext>
              </a:extLst>
            </p:cNvPr>
            <p:cNvPicPr>
              <a:picLocks noChangeAspect="1"/>
            </p:cNvPicPr>
            <p:nvPr/>
          </p:nvPicPr>
          <p:blipFill>
            <a:blip r:embed="rId8"/>
            <a:stretch>
              <a:fillRect/>
            </a:stretch>
          </p:blipFill>
          <p:spPr>
            <a:xfrm>
              <a:off x="11115675" y="3521899"/>
              <a:ext cx="1033020" cy="527471"/>
            </a:xfrm>
            <a:prstGeom prst="rect">
              <a:avLst/>
            </a:prstGeom>
          </p:spPr>
        </p:pic>
        <p:cxnSp>
          <p:nvCxnSpPr>
            <p:cNvPr id="61" name="Straight Connector 60">
              <a:extLst>
                <a:ext uri="{FF2B5EF4-FFF2-40B4-BE49-F238E27FC236}">
                  <a16:creationId xmlns:a16="http://schemas.microsoft.com/office/drawing/2014/main" id="{849436CF-C334-6A6A-22B9-7720B1D48085}"/>
                </a:ext>
              </a:extLst>
            </p:cNvPr>
            <p:cNvCxnSpPr>
              <a:cxnSpLocks/>
            </p:cNvCxnSpPr>
            <p:nvPr/>
          </p:nvCxnSpPr>
          <p:spPr>
            <a:xfrm>
              <a:off x="7515234" y="2619375"/>
              <a:ext cx="0" cy="1135695"/>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09B5C64A-F599-E1DE-5D63-13950CB1BB0E}"/>
                </a:ext>
              </a:extLst>
            </p:cNvPr>
            <p:cNvCxnSpPr>
              <a:cxnSpLocks/>
              <a:endCxn id="112" idx="0"/>
            </p:cNvCxnSpPr>
            <p:nvPr/>
          </p:nvCxnSpPr>
          <p:spPr>
            <a:xfrm>
              <a:off x="3298674" y="4756967"/>
              <a:ext cx="0" cy="276699"/>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FD2C3CB2-8D55-E191-E4E5-CD7A008B2C6E}"/>
                </a:ext>
              </a:extLst>
            </p:cNvPr>
            <p:cNvCxnSpPr>
              <a:cxnSpLocks/>
            </p:cNvCxnSpPr>
            <p:nvPr/>
          </p:nvCxnSpPr>
          <p:spPr>
            <a:xfrm flipH="1">
              <a:off x="3298675" y="4727627"/>
              <a:ext cx="2239280" cy="2934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sp>
          <p:nvSpPr>
            <p:cNvPr id="112" name="Rectangle: Rounded Corners 48">
              <a:extLst>
                <a:ext uri="{FF2B5EF4-FFF2-40B4-BE49-F238E27FC236}">
                  <a16:creationId xmlns:a16="http://schemas.microsoft.com/office/drawing/2014/main" id="{EF95AF11-5BF5-F3D2-27A8-534BE2F6A179}"/>
                </a:ext>
              </a:extLst>
            </p:cNvPr>
            <p:cNvSpPr/>
            <p:nvPr/>
          </p:nvSpPr>
          <p:spPr>
            <a:xfrm>
              <a:off x="2394858" y="5033666"/>
              <a:ext cx="1807632" cy="438610"/>
            </a:xfrm>
            <a:prstGeom prst="round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900" dirty="0"/>
            </a:p>
            <a:p>
              <a:pPr algn="ctr"/>
              <a:endParaRPr lang="en-IN" sz="900" dirty="0"/>
            </a:p>
            <a:p>
              <a:pPr algn="ctr"/>
              <a:r>
                <a:rPr lang="en-IN" sz="900" dirty="0"/>
                <a:t>Vibration Table</a:t>
              </a:r>
            </a:p>
            <a:p>
              <a:pPr algn="ctr"/>
              <a:endParaRPr lang="en-IN" sz="900" dirty="0"/>
            </a:p>
            <a:p>
              <a:pPr algn="ctr"/>
              <a:endParaRPr lang="en-IN" sz="900" dirty="0"/>
            </a:p>
          </p:txBody>
        </p:sp>
        <p:sp>
          <p:nvSpPr>
            <p:cNvPr id="113" name="Rectangle: Rounded Corners 49">
              <a:extLst>
                <a:ext uri="{FF2B5EF4-FFF2-40B4-BE49-F238E27FC236}">
                  <a16:creationId xmlns:a16="http://schemas.microsoft.com/office/drawing/2014/main" id="{B7B8A72C-A7CB-C920-0AD7-76478A78A7C1}"/>
                </a:ext>
              </a:extLst>
            </p:cNvPr>
            <p:cNvSpPr/>
            <p:nvPr/>
          </p:nvSpPr>
          <p:spPr>
            <a:xfrm>
              <a:off x="4470400" y="5051564"/>
              <a:ext cx="2135108" cy="438610"/>
            </a:xfrm>
            <a:prstGeom prst="round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900" dirty="0"/>
            </a:p>
            <a:p>
              <a:pPr algn="ctr"/>
              <a:endParaRPr lang="en-IN" sz="900" dirty="0"/>
            </a:p>
            <a:p>
              <a:r>
                <a:rPr lang="en-IN" sz="900" dirty="0"/>
                <a:t>Bearing Temperature table</a:t>
              </a:r>
            </a:p>
            <a:p>
              <a:pPr algn="ctr"/>
              <a:endParaRPr lang="en-IN" sz="900" dirty="0"/>
            </a:p>
            <a:p>
              <a:pPr algn="ctr"/>
              <a:endParaRPr lang="en-IN" sz="900" dirty="0"/>
            </a:p>
          </p:txBody>
        </p:sp>
        <p:pic>
          <p:nvPicPr>
            <p:cNvPr id="114" name="Picture 113">
              <a:extLst>
                <a:ext uri="{FF2B5EF4-FFF2-40B4-BE49-F238E27FC236}">
                  <a16:creationId xmlns:a16="http://schemas.microsoft.com/office/drawing/2014/main" id="{64159393-9A0E-D15A-8E9F-A50791BC46C3}"/>
                </a:ext>
              </a:extLst>
            </p:cNvPr>
            <p:cNvPicPr>
              <a:picLocks noChangeAspect="1"/>
            </p:cNvPicPr>
            <p:nvPr/>
          </p:nvPicPr>
          <p:blipFill>
            <a:blip r:embed="rId9"/>
            <a:stretch>
              <a:fillRect/>
            </a:stretch>
          </p:blipFill>
          <p:spPr>
            <a:xfrm>
              <a:off x="7222067" y="3675556"/>
              <a:ext cx="880533" cy="880533"/>
            </a:xfrm>
            <a:prstGeom prst="ellipse">
              <a:avLst/>
            </a:prstGeom>
            <a:ln w="3175" cap="rnd">
              <a:solidFill>
                <a:srgbClr val="C8C6BD"/>
              </a:solid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p:spPr>
        </p:pic>
        <p:sp>
          <p:nvSpPr>
            <p:cNvPr id="115" name="Rectangle: Rounded Corners 56">
              <a:extLst>
                <a:ext uri="{FF2B5EF4-FFF2-40B4-BE49-F238E27FC236}">
                  <a16:creationId xmlns:a16="http://schemas.microsoft.com/office/drawing/2014/main" id="{8C8CF3B7-7C07-C87D-AA06-7BAF09556613}"/>
                </a:ext>
              </a:extLst>
            </p:cNvPr>
            <p:cNvSpPr/>
            <p:nvPr/>
          </p:nvSpPr>
          <p:spPr>
            <a:xfrm>
              <a:off x="1481668" y="759278"/>
              <a:ext cx="2350407" cy="306027"/>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900" dirty="0"/>
            </a:p>
            <a:p>
              <a:pPr algn="ctr"/>
              <a:r>
                <a:rPr lang="en-IN" sz="900" b="1" dirty="0"/>
                <a:t>Application Interface</a:t>
              </a:r>
              <a:endParaRPr lang="en-IN" sz="900" dirty="0"/>
            </a:p>
            <a:p>
              <a:pPr algn="ctr"/>
              <a:endParaRPr lang="en-IN" sz="900" dirty="0"/>
            </a:p>
          </p:txBody>
        </p:sp>
        <p:pic>
          <p:nvPicPr>
            <p:cNvPr id="116" name="Picture 115">
              <a:extLst>
                <a:ext uri="{FF2B5EF4-FFF2-40B4-BE49-F238E27FC236}">
                  <a16:creationId xmlns:a16="http://schemas.microsoft.com/office/drawing/2014/main" id="{C110C3CA-1C62-562B-09E8-E4334A514E62}"/>
                </a:ext>
              </a:extLst>
            </p:cNvPr>
            <p:cNvPicPr>
              <a:picLocks noChangeAspect="1"/>
            </p:cNvPicPr>
            <p:nvPr/>
          </p:nvPicPr>
          <p:blipFill>
            <a:blip r:embed="rId10"/>
            <a:stretch>
              <a:fillRect/>
            </a:stretch>
          </p:blipFill>
          <p:spPr>
            <a:xfrm>
              <a:off x="8953621" y="4732433"/>
              <a:ext cx="1238985" cy="1088805"/>
            </a:xfrm>
            <a:prstGeom prst="rect">
              <a:avLst/>
            </a:prstGeom>
          </p:spPr>
        </p:pic>
        <p:pic>
          <p:nvPicPr>
            <p:cNvPr id="117" name="Picture 116">
              <a:extLst>
                <a:ext uri="{FF2B5EF4-FFF2-40B4-BE49-F238E27FC236}">
                  <a16:creationId xmlns:a16="http://schemas.microsoft.com/office/drawing/2014/main" id="{416A99FA-3FA8-D4F6-6437-F4B09B6B2469}"/>
                </a:ext>
              </a:extLst>
            </p:cNvPr>
            <p:cNvPicPr>
              <a:picLocks noChangeAspect="1"/>
            </p:cNvPicPr>
            <p:nvPr/>
          </p:nvPicPr>
          <p:blipFill>
            <a:blip r:embed="rId11"/>
            <a:stretch>
              <a:fillRect/>
            </a:stretch>
          </p:blipFill>
          <p:spPr>
            <a:xfrm>
              <a:off x="7517955" y="4864279"/>
              <a:ext cx="1137184" cy="813182"/>
            </a:xfrm>
            <a:prstGeom prst="rect">
              <a:avLst/>
            </a:prstGeom>
          </p:spPr>
        </p:pic>
        <p:pic>
          <p:nvPicPr>
            <p:cNvPr id="118" name="Picture 117">
              <a:extLst>
                <a:ext uri="{FF2B5EF4-FFF2-40B4-BE49-F238E27FC236}">
                  <a16:creationId xmlns:a16="http://schemas.microsoft.com/office/drawing/2014/main" id="{9A89D18A-D3F6-B3CA-28C7-F902078F8A52}"/>
                </a:ext>
              </a:extLst>
            </p:cNvPr>
            <p:cNvPicPr>
              <a:picLocks noChangeAspect="1"/>
            </p:cNvPicPr>
            <p:nvPr/>
          </p:nvPicPr>
          <p:blipFill>
            <a:blip r:embed="rId7"/>
            <a:stretch>
              <a:fillRect/>
            </a:stretch>
          </p:blipFill>
          <p:spPr>
            <a:xfrm>
              <a:off x="8953621" y="4229496"/>
              <a:ext cx="1176338" cy="527471"/>
            </a:xfrm>
            <a:prstGeom prst="rect">
              <a:avLst/>
            </a:prstGeom>
          </p:spPr>
        </p:pic>
        <p:sp>
          <p:nvSpPr>
            <p:cNvPr id="119" name="Oval 118">
              <a:extLst>
                <a:ext uri="{FF2B5EF4-FFF2-40B4-BE49-F238E27FC236}">
                  <a16:creationId xmlns:a16="http://schemas.microsoft.com/office/drawing/2014/main" id="{96062120-6F0F-C5EA-0423-725D6D1AE64D}"/>
                </a:ext>
              </a:extLst>
            </p:cNvPr>
            <p:cNvSpPr/>
            <p:nvPr/>
          </p:nvSpPr>
          <p:spPr>
            <a:xfrm>
              <a:off x="4717289" y="2928864"/>
              <a:ext cx="127620" cy="11048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900" dirty="0">
                <a:highlight>
                  <a:srgbClr val="FFFF00"/>
                </a:highlight>
              </a:endParaRPr>
            </a:p>
          </p:txBody>
        </p:sp>
        <p:cxnSp>
          <p:nvCxnSpPr>
            <p:cNvPr id="120" name="Straight Connector 119">
              <a:extLst>
                <a:ext uri="{FF2B5EF4-FFF2-40B4-BE49-F238E27FC236}">
                  <a16:creationId xmlns:a16="http://schemas.microsoft.com/office/drawing/2014/main" id="{D5140AED-6A3A-76B6-245F-963998864A98}"/>
                </a:ext>
              </a:extLst>
            </p:cNvPr>
            <p:cNvCxnSpPr>
              <a:cxnSpLocks/>
              <a:endCxn id="113" idx="0"/>
            </p:cNvCxnSpPr>
            <p:nvPr/>
          </p:nvCxnSpPr>
          <p:spPr>
            <a:xfrm>
              <a:off x="5537954" y="4715654"/>
              <a:ext cx="0" cy="33591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FBC1C3DB-D7AA-38F3-A9BA-A9C4390A634A}"/>
                </a:ext>
              </a:extLst>
            </p:cNvPr>
            <p:cNvCxnSpPr>
              <a:cxnSpLocks/>
            </p:cNvCxnSpPr>
            <p:nvPr/>
          </p:nvCxnSpPr>
          <p:spPr>
            <a:xfrm flipH="1">
              <a:off x="3298674" y="4258487"/>
              <a:ext cx="3566893" cy="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E268B0E9-56D4-E86A-5835-FF72CE16446E}"/>
                </a:ext>
              </a:extLst>
            </p:cNvPr>
            <p:cNvCxnSpPr>
              <a:cxnSpLocks/>
            </p:cNvCxnSpPr>
            <p:nvPr/>
          </p:nvCxnSpPr>
          <p:spPr>
            <a:xfrm flipV="1">
              <a:off x="3298674" y="4258487"/>
              <a:ext cx="0" cy="46914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pic>
          <p:nvPicPr>
            <p:cNvPr id="123" name="Picture 122">
              <a:extLst>
                <a:ext uri="{FF2B5EF4-FFF2-40B4-BE49-F238E27FC236}">
                  <a16:creationId xmlns:a16="http://schemas.microsoft.com/office/drawing/2014/main" id="{689FE80B-9AEF-ECBB-65CC-1E7AA212085E}"/>
                </a:ext>
              </a:extLst>
            </p:cNvPr>
            <p:cNvPicPr>
              <a:picLocks noChangeAspect="1"/>
            </p:cNvPicPr>
            <p:nvPr/>
          </p:nvPicPr>
          <p:blipFill>
            <a:blip r:embed="rId7"/>
            <a:stretch>
              <a:fillRect/>
            </a:stretch>
          </p:blipFill>
          <p:spPr>
            <a:xfrm>
              <a:off x="7498378" y="5650822"/>
              <a:ext cx="1176338" cy="527471"/>
            </a:xfrm>
            <a:prstGeom prst="rect">
              <a:avLst/>
            </a:prstGeom>
          </p:spPr>
        </p:pic>
        <p:cxnSp>
          <p:nvCxnSpPr>
            <p:cNvPr id="124" name="Straight Connector 123">
              <a:extLst>
                <a:ext uri="{FF2B5EF4-FFF2-40B4-BE49-F238E27FC236}">
                  <a16:creationId xmlns:a16="http://schemas.microsoft.com/office/drawing/2014/main" id="{D0824927-30D3-7A8A-301A-77E3840FC640}"/>
                </a:ext>
              </a:extLst>
            </p:cNvPr>
            <p:cNvCxnSpPr>
              <a:cxnSpLocks/>
            </p:cNvCxnSpPr>
            <p:nvPr/>
          </p:nvCxnSpPr>
          <p:spPr>
            <a:xfrm flipH="1">
              <a:off x="8502239" y="3384166"/>
              <a:ext cx="20970" cy="1480113"/>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CA6EEF31-9A12-F158-606B-457058C007BF}"/>
                </a:ext>
              </a:extLst>
            </p:cNvPr>
            <p:cNvCxnSpPr>
              <a:cxnSpLocks/>
            </p:cNvCxnSpPr>
            <p:nvPr/>
          </p:nvCxnSpPr>
          <p:spPr>
            <a:xfrm>
              <a:off x="8500781" y="4081326"/>
              <a:ext cx="672095" cy="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56BC967C-964B-9147-6446-A1C831BFE525}"/>
                </a:ext>
              </a:extLst>
            </p:cNvPr>
            <p:cNvCxnSpPr>
              <a:cxnSpLocks/>
            </p:cNvCxnSpPr>
            <p:nvPr/>
          </p:nvCxnSpPr>
          <p:spPr>
            <a:xfrm>
              <a:off x="9172876" y="4070032"/>
              <a:ext cx="0" cy="149543"/>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pic>
          <p:nvPicPr>
            <p:cNvPr id="127" name="Picture 126">
              <a:extLst>
                <a:ext uri="{FF2B5EF4-FFF2-40B4-BE49-F238E27FC236}">
                  <a16:creationId xmlns:a16="http://schemas.microsoft.com/office/drawing/2014/main" id="{7C31EADD-34BE-84E9-2372-3F182473F7C2}"/>
                </a:ext>
              </a:extLst>
            </p:cNvPr>
            <p:cNvPicPr>
              <a:picLocks noChangeAspect="1"/>
            </p:cNvPicPr>
            <p:nvPr/>
          </p:nvPicPr>
          <p:blipFill>
            <a:blip r:embed="rId12"/>
            <a:stretch>
              <a:fillRect/>
            </a:stretch>
          </p:blipFill>
          <p:spPr>
            <a:xfrm>
              <a:off x="10332313" y="4892116"/>
              <a:ext cx="1289193" cy="645648"/>
            </a:xfrm>
            <a:prstGeom prst="rect">
              <a:avLst/>
            </a:prstGeom>
          </p:spPr>
        </p:pic>
        <p:sp>
          <p:nvSpPr>
            <p:cNvPr id="128" name="Rectangle: Rounded Corners 43">
              <a:extLst>
                <a:ext uri="{FF2B5EF4-FFF2-40B4-BE49-F238E27FC236}">
                  <a16:creationId xmlns:a16="http://schemas.microsoft.com/office/drawing/2014/main" id="{8E9BC337-2DCB-381B-D36A-4AF40F43AA35}"/>
                </a:ext>
              </a:extLst>
            </p:cNvPr>
            <p:cNvSpPr/>
            <p:nvPr/>
          </p:nvSpPr>
          <p:spPr>
            <a:xfrm>
              <a:off x="7811028" y="6125584"/>
              <a:ext cx="551038" cy="45525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900" dirty="0"/>
            </a:p>
            <a:p>
              <a:pPr algn="ctr"/>
              <a:r>
                <a:rPr lang="en-IN" sz="900" dirty="0"/>
                <a:t>ETL</a:t>
              </a:r>
            </a:p>
            <a:p>
              <a:pPr algn="ctr"/>
              <a:endParaRPr lang="en-IN" sz="900" dirty="0"/>
            </a:p>
          </p:txBody>
        </p:sp>
        <p:sp>
          <p:nvSpPr>
            <p:cNvPr id="129" name="Rectangle: Rounded Corners 44">
              <a:extLst>
                <a:ext uri="{FF2B5EF4-FFF2-40B4-BE49-F238E27FC236}">
                  <a16:creationId xmlns:a16="http://schemas.microsoft.com/office/drawing/2014/main" id="{43FADCBC-D23A-5689-5A7A-F1F69382AB39}"/>
                </a:ext>
              </a:extLst>
            </p:cNvPr>
            <p:cNvSpPr/>
            <p:nvPr/>
          </p:nvSpPr>
          <p:spPr>
            <a:xfrm>
              <a:off x="8849261" y="5843620"/>
              <a:ext cx="1543422" cy="45525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900" dirty="0"/>
            </a:p>
            <a:p>
              <a:pPr algn="ctr"/>
              <a:r>
                <a:rPr lang="en-IN" sz="900" dirty="0"/>
                <a:t>AI/ML Model</a:t>
              </a:r>
            </a:p>
            <a:p>
              <a:pPr algn="ctr"/>
              <a:endParaRPr lang="en-IN" sz="900" dirty="0"/>
            </a:p>
          </p:txBody>
        </p:sp>
        <p:sp>
          <p:nvSpPr>
            <p:cNvPr id="130" name="Rectangle: Rounded Corners 46">
              <a:extLst>
                <a:ext uri="{FF2B5EF4-FFF2-40B4-BE49-F238E27FC236}">
                  <a16:creationId xmlns:a16="http://schemas.microsoft.com/office/drawing/2014/main" id="{2E3BDAF6-58A1-DEDF-DE8C-56DD3892D972}"/>
                </a:ext>
              </a:extLst>
            </p:cNvPr>
            <p:cNvSpPr/>
            <p:nvPr/>
          </p:nvSpPr>
          <p:spPr>
            <a:xfrm>
              <a:off x="10623019" y="5624783"/>
              <a:ext cx="1136901" cy="455253"/>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900" dirty="0"/>
            </a:p>
            <a:p>
              <a:pPr algn="ctr"/>
              <a:r>
                <a:rPr lang="en-IN" sz="900" dirty="0"/>
                <a:t>Output</a:t>
              </a:r>
            </a:p>
            <a:p>
              <a:pPr algn="ctr"/>
              <a:endParaRPr lang="en-IN" sz="900" dirty="0"/>
            </a:p>
          </p:txBody>
        </p:sp>
        <p:cxnSp>
          <p:nvCxnSpPr>
            <p:cNvPr id="131" name="Straight Connector 130">
              <a:extLst>
                <a:ext uri="{FF2B5EF4-FFF2-40B4-BE49-F238E27FC236}">
                  <a16:creationId xmlns:a16="http://schemas.microsoft.com/office/drawing/2014/main" id="{F1DCEF5C-6A75-97B4-5BE1-1C13720246D1}"/>
                </a:ext>
              </a:extLst>
            </p:cNvPr>
            <p:cNvCxnSpPr>
              <a:cxnSpLocks/>
              <a:stCxn id="114" idx="4"/>
            </p:cNvCxnSpPr>
            <p:nvPr/>
          </p:nvCxnSpPr>
          <p:spPr>
            <a:xfrm flipH="1">
              <a:off x="7655408" y="4556089"/>
              <a:ext cx="6926" cy="33591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pic>
          <p:nvPicPr>
            <p:cNvPr id="138" name="Picture 137">
              <a:extLst>
                <a:ext uri="{FF2B5EF4-FFF2-40B4-BE49-F238E27FC236}">
                  <a16:creationId xmlns:a16="http://schemas.microsoft.com/office/drawing/2014/main" id="{81B8B164-F44C-2EEC-00B0-7B27BA8E5178}"/>
                </a:ext>
              </a:extLst>
            </p:cNvPr>
            <p:cNvPicPr>
              <a:picLocks noChangeAspect="1"/>
            </p:cNvPicPr>
            <p:nvPr/>
          </p:nvPicPr>
          <p:blipFill>
            <a:blip r:embed="rId13"/>
            <a:stretch>
              <a:fillRect/>
            </a:stretch>
          </p:blipFill>
          <p:spPr>
            <a:xfrm>
              <a:off x="809879" y="5761241"/>
              <a:ext cx="671789" cy="597146"/>
            </a:xfrm>
            <a:prstGeom prst="rect">
              <a:avLst/>
            </a:prstGeom>
          </p:spPr>
        </p:pic>
        <p:sp>
          <p:nvSpPr>
            <p:cNvPr id="139" name="Rectangle 138">
              <a:extLst>
                <a:ext uri="{FF2B5EF4-FFF2-40B4-BE49-F238E27FC236}">
                  <a16:creationId xmlns:a16="http://schemas.microsoft.com/office/drawing/2014/main" id="{A1ABDC55-BB83-FA2D-5CA9-753101016AFC}"/>
                </a:ext>
              </a:extLst>
            </p:cNvPr>
            <p:cNvSpPr/>
            <p:nvPr/>
          </p:nvSpPr>
          <p:spPr>
            <a:xfrm>
              <a:off x="1602263" y="5827999"/>
              <a:ext cx="5583465" cy="455253"/>
            </a:xfrm>
            <a:prstGeom prst="rect">
              <a:avLst/>
            </a:prstGeom>
            <a:solidFill>
              <a:schemeClr val="bg2">
                <a:lumMod val="25000"/>
              </a:schemeClr>
            </a:solidFill>
            <a:ln>
              <a:solidFill>
                <a:srgbClr val="4721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900" dirty="0"/>
            </a:p>
            <a:p>
              <a:pPr algn="ctr"/>
              <a:r>
                <a:rPr lang="en-IN" sz="900" b="1" dirty="0">
                  <a:solidFill>
                    <a:srgbClr val="00B050"/>
                  </a:solidFill>
                </a:rPr>
                <a:t> data table synced over real time</a:t>
              </a:r>
            </a:p>
            <a:p>
              <a:pPr algn="ctr"/>
              <a:endParaRPr lang="en-IN" sz="900" dirty="0"/>
            </a:p>
          </p:txBody>
        </p:sp>
        <p:cxnSp>
          <p:nvCxnSpPr>
            <p:cNvPr id="140" name="Straight Connector 139">
              <a:extLst>
                <a:ext uri="{FF2B5EF4-FFF2-40B4-BE49-F238E27FC236}">
                  <a16:creationId xmlns:a16="http://schemas.microsoft.com/office/drawing/2014/main" id="{CD42B125-5EE3-58C6-5E8B-BD3B4C724FA0}"/>
                </a:ext>
              </a:extLst>
            </p:cNvPr>
            <p:cNvCxnSpPr>
              <a:cxnSpLocks/>
            </p:cNvCxnSpPr>
            <p:nvPr/>
          </p:nvCxnSpPr>
          <p:spPr>
            <a:xfrm>
              <a:off x="6826283" y="3554869"/>
              <a:ext cx="672095" cy="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F3740F5B-BE4B-D87B-AE7D-A62B86894855}"/>
                </a:ext>
              </a:extLst>
            </p:cNvPr>
            <p:cNvCxnSpPr>
              <a:cxnSpLocks/>
            </p:cNvCxnSpPr>
            <p:nvPr/>
          </p:nvCxnSpPr>
          <p:spPr>
            <a:xfrm>
              <a:off x="6850602" y="3542938"/>
              <a:ext cx="8049" cy="715549"/>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grpSp>
      <p:pic>
        <p:nvPicPr>
          <p:cNvPr id="4" name="Picture 3">
            <a:extLst>
              <a:ext uri="{FF2B5EF4-FFF2-40B4-BE49-F238E27FC236}">
                <a16:creationId xmlns:a16="http://schemas.microsoft.com/office/drawing/2014/main" id="{B14FDB55-DCD4-9F18-4346-DA9ECCC86E4C}"/>
              </a:ext>
            </a:extLst>
          </p:cNvPr>
          <p:cNvPicPr>
            <a:picLocks noChangeAspect="1"/>
          </p:cNvPicPr>
          <p:nvPr/>
        </p:nvPicPr>
        <p:blipFill>
          <a:blip r:embed="rId14"/>
          <a:stretch>
            <a:fillRect/>
          </a:stretch>
        </p:blipFill>
        <p:spPr>
          <a:xfrm>
            <a:off x="7824737" y="4651865"/>
            <a:ext cx="1063120" cy="462226"/>
          </a:xfrm>
          <a:prstGeom prst="rect">
            <a:avLst/>
          </a:prstGeom>
        </p:spPr>
      </p:pic>
    </p:spTree>
    <p:extLst>
      <p:ext uri="{BB962C8B-B14F-4D97-AF65-F5344CB8AC3E}">
        <p14:creationId xmlns:p14="http://schemas.microsoft.com/office/powerpoint/2010/main" val="35658811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Google Shape;1969;p39"/>
          <p:cNvSpPr>
            <a:spLocks noGrp="1" noChangeArrowheads="1"/>
          </p:cNvSpPr>
          <p:nvPr>
            <p:ph type="title"/>
          </p:nvPr>
        </p:nvSpPr>
        <p:spPr>
          <a:xfrm>
            <a:off x="0" y="-10176"/>
            <a:ext cx="9144000" cy="431507"/>
          </a:xfrm>
        </p:spPr>
        <p:txBody>
          <a:bodyPr/>
          <a:lstStyle/>
          <a:p>
            <a:pPr>
              <a:spcBef>
                <a:spcPct val="0"/>
              </a:spcBef>
              <a:spcAft>
                <a:spcPct val="0"/>
              </a:spcAft>
              <a:buClr>
                <a:srgbClr val="5F6368"/>
              </a:buClr>
            </a:pPr>
            <a:r>
              <a:rPr lang="en-US" altLang="en-US" sz="1800" b="1" dirty="0">
                <a:solidFill>
                  <a:schemeClr val="bg1"/>
                </a:solidFill>
                <a:latin typeface="Righteous"/>
                <a:ea typeface="Righteous"/>
                <a:cs typeface="Righteous"/>
                <a:sym typeface="Righteous"/>
              </a:rPr>
              <a:t>Technical Architecture</a:t>
            </a:r>
          </a:p>
        </p:txBody>
      </p:sp>
      <p:pic>
        <p:nvPicPr>
          <p:cNvPr id="5" name="Picture 4">
            <a:extLst>
              <a:ext uri="{FF2B5EF4-FFF2-40B4-BE49-F238E27FC236}">
                <a16:creationId xmlns:a16="http://schemas.microsoft.com/office/drawing/2014/main" id="{B1A6E9E5-75CA-E4FF-89F9-84BD284318D6}"/>
              </a:ext>
            </a:extLst>
          </p:cNvPr>
          <p:cNvPicPr>
            <a:picLocks noChangeAspect="1"/>
          </p:cNvPicPr>
          <p:nvPr/>
        </p:nvPicPr>
        <p:blipFill>
          <a:blip r:embed="rId3"/>
          <a:stretch>
            <a:fillRect/>
          </a:stretch>
        </p:blipFill>
        <p:spPr>
          <a:xfrm>
            <a:off x="436799" y="1742781"/>
            <a:ext cx="598712" cy="447114"/>
          </a:xfrm>
          <a:prstGeom prst="rect">
            <a:avLst/>
          </a:prstGeom>
        </p:spPr>
      </p:pic>
      <p:pic>
        <p:nvPicPr>
          <p:cNvPr id="6" name="Picture 5">
            <a:extLst>
              <a:ext uri="{FF2B5EF4-FFF2-40B4-BE49-F238E27FC236}">
                <a16:creationId xmlns:a16="http://schemas.microsoft.com/office/drawing/2014/main" id="{F1D280B8-4AF8-E189-A03C-88E6A32789E2}"/>
              </a:ext>
            </a:extLst>
          </p:cNvPr>
          <p:cNvPicPr>
            <a:picLocks noChangeAspect="1"/>
          </p:cNvPicPr>
          <p:nvPr/>
        </p:nvPicPr>
        <p:blipFill>
          <a:blip r:embed="rId3"/>
          <a:stretch>
            <a:fillRect/>
          </a:stretch>
        </p:blipFill>
        <p:spPr>
          <a:xfrm>
            <a:off x="436799" y="2581619"/>
            <a:ext cx="598712" cy="447114"/>
          </a:xfrm>
          <a:prstGeom prst="rect">
            <a:avLst/>
          </a:prstGeom>
        </p:spPr>
      </p:pic>
      <p:sp>
        <p:nvSpPr>
          <p:cNvPr id="7" name="Rectangle: Rounded Corners 6">
            <a:extLst>
              <a:ext uri="{FF2B5EF4-FFF2-40B4-BE49-F238E27FC236}">
                <a16:creationId xmlns:a16="http://schemas.microsoft.com/office/drawing/2014/main" id="{016F9E06-A55E-2AA9-FD2D-796C62C79A15}"/>
              </a:ext>
            </a:extLst>
          </p:cNvPr>
          <p:cNvSpPr/>
          <p:nvPr/>
        </p:nvSpPr>
        <p:spPr>
          <a:xfrm>
            <a:off x="1846967" y="1495742"/>
            <a:ext cx="1410961" cy="2612770"/>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C231DE2E-0CC7-69BB-8D84-A80219642292}"/>
              </a:ext>
            </a:extLst>
          </p:cNvPr>
          <p:cNvSpPr txBox="1"/>
          <p:nvPr/>
        </p:nvSpPr>
        <p:spPr>
          <a:xfrm>
            <a:off x="1898944" y="1250483"/>
            <a:ext cx="1307005" cy="215444"/>
          </a:xfrm>
          <a:prstGeom prst="rect">
            <a:avLst/>
          </a:prstGeom>
          <a:noFill/>
        </p:spPr>
        <p:txBody>
          <a:bodyPr wrap="square" rtlCol="0">
            <a:spAutoFit/>
          </a:bodyPr>
          <a:lstStyle/>
          <a:p>
            <a:r>
              <a:rPr lang="en-US" sz="800" b="1" dirty="0"/>
              <a:t>Connector Framework</a:t>
            </a:r>
          </a:p>
        </p:txBody>
      </p:sp>
      <p:sp>
        <p:nvSpPr>
          <p:cNvPr id="9" name="Flowchart: Stored Data 8">
            <a:extLst>
              <a:ext uri="{FF2B5EF4-FFF2-40B4-BE49-F238E27FC236}">
                <a16:creationId xmlns:a16="http://schemas.microsoft.com/office/drawing/2014/main" id="{C5E1EAE1-43C3-514E-DEA8-A326AFE106EF}"/>
              </a:ext>
            </a:extLst>
          </p:cNvPr>
          <p:cNvSpPr/>
          <p:nvPr/>
        </p:nvSpPr>
        <p:spPr>
          <a:xfrm rot="10800000">
            <a:off x="1846967" y="1875503"/>
            <a:ext cx="363340" cy="181670"/>
          </a:xfrm>
          <a:prstGeom prst="flowChartOnlineStora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lowchart: Stored Data 9">
            <a:extLst>
              <a:ext uri="{FF2B5EF4-FFF2-40B4-BE49-F238E27FC236}">
                <a16:creationId xmlns:a16="http://schemas.microsoft.com/office/drawing/2014/main" id="{A5ADD23C-37AA-99F8-CC50-ABDB75FC5A3B}"/>
              </a:ext>
            </a:extLst>
          </p:cNvPr>
          <p:cNvSpPr/>
          <p:nvPr/>
        </p:nvSpPr>
        <p:spPr>
          <a:xfrm rot="10800000">
            <a:off x="1859080" y="2660172"/>
            <a:ext cx="363340" cy="181670"/>
          </a:xfrm>
          <a:prstGeom prst="flowChartOnlineStora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Cylinder 10">
            <a:extLst>
              <a:ext uri="{FF2B5EF4-FFF2-40B4-BE49-F238E27FC236}">
                <a16:creationId xmlns:a16="http://schemas.microsoft.com/office/drawing/2014/main" id="{1DC4D05C-BB35-BFAC-D42D-2982B5343B94}"/>
              </a:ext>
            </a:extLst>
          </p:cNvPr>
          <p:cNvSpPr/>
          <p:nvPr/>
        </p:nvSpPr>
        <p:spPr>
          <a:xfrm>
            <a:off x="507256" y="3390177"/>
            <a:ext cx="328421" cy="447114"/>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Arrow Connector 14">
            <a:extLst>
              <a:ext uri="{FF2B5EF4-FFF2-40B4-BE49-F238E27FC236}">
                <a16:creationId xmlns:a16="http://schemas.microsoft.com/office/drawing/2014/main" id="{E310B7A9-E34C-3F79-E719-512839806F6A}"/>
              </a:ext>
            </a:extLst>
          </p:cNvPr>
          <p:cNvCxnSpPr>
            <a:cxnSpLocks/>
            <a:stCxn id="9" idx="3"/>
            <a:endCxn id="5" idx="3"/>
          </p:cNvCxnSpPr>
          <p:nvPr/>
        </p:nvCxnSpPr>
        <p:spPr>
          <a:xfrm flipH="1">
            <a:off x="1035511" y="1966338"/>
            <a:ext cx="872013" cy="0"/>
          </a:xfrm>
          <a:prstGeom prst="straightConnector1">
            <a:avLst/>
          </a:prstGeom>
          <a:ln w="127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35230776-0AC5-997E-5BA3-DC875271D43C}"/>
              </a:ext>
            </a:extLst>
          </p:cNvPr>
          <p:cNvCxnSpPr>
            <a:cxnSpLocks/>
          </p:cNvCxnSpPr>
          <p:nvPr/>
        </p:nvCxnSpPr>
        <p:spPr>
          <a:xfrm flipH="1">
            <a:off x="1035511" y="2751007"/>
            <a:ext cx="872013" cy="0"/>
          </a:xfrm>
          <a:prstGeom prst="straightConnector1">
            <a:avLst/>
          </a:prstGeom>
          <a:ln w="127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9" name="Flowchart: Stored Data 18">
            <a:extLst>
              <a:ext uri="{FF2B5EF4-FFF2-40B4-BE49-F238E27FC236}">
                <a16:creationId xmlns:a16="http://schemas.microsoft.com/office/drawing/2014/main" id="{D5B351FF-D065-E53D-00EE-D795109950D6}"/>
              </a:ext>
            </a:extLst>
          </p:cNvPr>
          <p:cNvSpPr/>
          <p:nvPr/>
        </p:nvSpPr>
        <p:spPr>
          <a:xfrm rot="10800000">
            <a:off x="1865138" y="3505291"/>
            <a:ext cx="363340" cy="181670"/>
          </a:xfrm>
          <a:prstGeom prst="flowChartOnlineStora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Arrow Connector 19">
            <a:extLst>
              <a:ext uri="{FF2B5EF4-FFF2-40B4-BE49-F238E27FC236}">
                <a16:creationId xmlns:a16="http://schemas.microsoft.com/office/drawing/2014/main" id="{6C55A997-E998-8936-1120-D003C1D6CB85}"/>
              </a:ext>
            </a:extLst>
          </p:cNvPr>
          <p:cNvCxnSpPr>
            <a:cxnSpLocks/>
            <a:endCxn id="11" idx="4"/>
          </p:cNvCxnSpPr>
          <p:nvPr/>
        </p:nvCxnSpPr>
        <p:spPr>
          <a:xfrm flipH="1">
            <a:off x="835677" y="3596126"/>
            <a:ext cx="1115246" cy="17608"/>
          </a:xfrm>
          <a:prstGeom prst="straightConnector1">
            <a:avLst/>
          </a:prstGeom>
          <a:ln w="127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5AC3C730-2190-E3D9-863B-74133E8D74C2}"/>
              </a:ext>
            </a:extLst>
          </p:cNvPr>
          <p:cNvSpPr txBox="1"/>
          <p:nvPr/>
        </p:nvSpPr>
        <p:spPr>
          <a:xfrm>
            <a:off x="490671" y="2170561"/>
            <a:ext cx="508672" cy="200055"/>
          </a:xfrm>
          <a:prstGeom prst="rect">
            <a:avLst/>
          </a:prstGeom>
          <a:noFill/>
        </p:spPr>
        <p:txBody>
          <a:bodyPr wrap="square" rtlCol="0">
            <a:spAutoFit/>
          </a:bodyPr>
          <a:lstStyle/>
          <a:p>
            <a:r>
              <a:rPr lang="en-US" sz="700" b="1" dirty="0"/>
              <a:t>Motor</a:t>
            </a:r>
          </a:p>
        </p:txBody>
      </p:sp>
      <p:sp>
        <p:nvSpPr>
          <p:cNvPr id="23" name="TextBox 22">
            <a:extLst>
              <a:ext uri="{FF2B5EF4-FFF2-40B4-BE49-F238E27FC236}">
                <a16:creationId xmlns:a16="http://schemas.microsoft.com/office/drawing/2014/main" id="{3178FE71-72F8-FEBF-816F-17094560E2A6}"/>
              </a:ext>
            </a:extLst>
          </p:cNvPr>
          <p:cNvSpPr txBox="1"/>
          <p:nvPr/>
        </p:nvSpPr>
        <p:spPr>
          <a:xfrm>
            <a:off x="490670" y="3001320"/>
            <a:ext cx="508672" cy="200055"/>
          </a:xfrm>
          <a:prstGeom prst="rect">
            <a:avLst/>
          </a:prstGeom>
          <a:noFill/>
        </p:spPr>
        <p:txBody>
          <a:bodyPr wrap="square" rtlCol="0">
            <a:spAutoFit/>
          </a:bodyPr>
          <a:lstStyle/>
          <a:p>
            <a:r>
              <a:rPr lang="en-US" sz="700" b="1" dirty="0"/>
              <a:t>Motor</a:t>
            </a:r>
          </a:p>
        </p:txBody>
      </p:sp>
      <p:sp>
        <p:nvSpPr>
          <p:cNvPr id="24" name="TextBox 23">
            <a:extLst>
              <a:ext uri="{FF2B5EF4-FFF2-40B4-BE49-F238E27FC236}">
                <a16:creationId xmlns:a16="http://schemas.microsoft.com/office/drawing/2014/main" id="{FA84D292-6322-9088-7B35-DD24ED559E80}"/>
              </a:ext>
            </a:extLst>
          </p:cNvPr>
          <p:cNvSpPr txBox="1"/>
          <p:nvPr/>
        </p:nvSpPr>
        <p:spPr>
          <a:xfrm>
            <a:off x="326848" y="3838276"/>
            <a:ext cx="981171" cy="200055"/>
          </a:xfrm>
          <a:prstGeom prst="rect">
            <a:avLst/>
          </a:prstGeom>
          <a:noFill/>
        </p:spPr>
        <p:txBody>
          <a:bodyPr wrap="square" rtlCol="0">
            <a:spAutoFit/>
          </a:bodyPr>
          <a:lstStyle/>
          <a:p>
            <a:r>
              <a:rPr lang="en-US" sz="700" b="1" dirty="0"/>
              <a:t>Historians/DBs</a:t>
            </a:r>
          </a:p>
        </p:txBody>
      </p:sp>
      <p:sp>
        <p:nvSpPr>
          <p:cNvPr id="25" name="TextBox 24">
            <a:extLst>
              <a:ext uri="{FF2B5EF4-FFF2-40B4-BE49-F238E27FC236}">
                <a16:creationId xmlns:a16="http://schemas.microsoft.com/office/drawing/2014/main" id="{BDC76518-CAEE-7C68-2F91-821F29AEDEDB}"/>
              </a:ext>
            </a:extLst>
          </p:cNvPr>
          <p:cNvSpPr txBox="1"/>
          <p:nvPr/>
        </p:nvSpPr>
        <p:spPr>
          <a:xfrm>
            <a:off x="1150569" y="1755642"/>
            <a:ext cx="696398" cy="200055"/>
          </a:xfrm>
          <a:prstGeom prst="rect">
            <a:avLst/>
          </a:prstGeom>
          <a:noFill/>
        </p:spPr>
        <p:txBody>
          <a:bodyPr wrap="square" rtlCol="0">
            <a:spAutoFit/>
          </a:bodyPr>
          <a:lstStyle/>
          <a:p>
            <a:r>
              <a:rPr lang="en-US" sz="700" dirty="0"/>
              <a:t>Timeseries</a:t>
            </a:r>
          </a:p>
        </p:txBody>
      </p:sp>
      <p:sp>
        <p:nvSpPr>
          <p:cNvPr id="26" name="TextBox 25">
            <a:extLst>
              <a:ext uri="{FF2B5EF4-FFF2-40B4-BE49-F238E27FC236}">
                <a16:creationId xmlns:a16="http://schemas.microsoft.com/office/drawing/2014/main" id="{F7AA4B83-DD1A-460A-7C2B-9801DDE3F87D}"/>
              </a:ext>
            </a:extLst>
          </p:cNvPr>
          <p:cNvSpPr txBox="1"/>
          <p:nvPr/>
        </p:nvSpPr>
        <p:spPr>
          <a:xfrm>
            <a:off x="1150569" y="1961591"/>
            <a:ext cx="696398" cy="415498"/>
          </a:xfrm>
          <a:prstGeom prst="rect">
            <a:avLst/>
          </a:prstGeom>
          <a:noFill/>
        </p:spPr>
        <p:txBody>
          <a:bodyPr wrap="square" rtlCol="0">
            <a:spAutoFit/>
          </a:bodyPr>
          <a:lstStyle/>
          <a:p>
            <a:r>
              <a:rPr lang="en-US" sz="700" dirty="0"/>
              <a:t>Current, Temp,</a:t>
            </a:r>
          </a:p>
          <a:p>
            <a:r>
              <a:rPr lang="en-US" sz="700" dirty="0"/>
              <a:t>Vibration</a:t>
            </a:r>
          </a:p>
        </p:txBody>
      </p:sp>
      <p:sp>
        <p:nvSpPr>
          <p:cNvPr id="27" name="TextBox 26">
            <a:extLst>
              <a:ext uri="{FF2B5EF4-FFF2-40B4-BE49-F238E27FC236}">
                <a16:creationId xmlns:a16="http://schemas.microsoft.com/office/drawing/2014/main" id="{14F70DEF-E237-8871-7290-EA173E854A66}"/>
              </a:ext>
            </a:extLst>
          </p:cNvPr>
          <p:cNvSpPr txBox="1"/>
          <p:nvPr/>
        </p:nvSpPr>
        <p:spPr>
          <a:xfrm>
            <a:off x="1123318" y="2546095"/>
            <a:ext cx="696398" cy="200055"/>
          </a:xfrm>
          <a:prstGeom prst="rect">
            <a:avLst/>
          </a:prstGeom>
          <a:noFill/>
        </p:spPr>
        <p:txBody>
          <a:bodyPr wrap="square" rtlCol="0">
            <a:spAutoFit/>
          </a:bodyPr>
          <a:lstStyle/>
          <a:p>
            <a:r>
              <a:rPr lang="en-US" sz="700" dirty="0"/>
              <a:t>Timeseries</a:t>
            </a:r>
          </a:p>
        </p:txBody>
      </p:sp>
      <p:sp>
        <p:nvSpPr>
          <p:cNvPr id="28" name="TextBox 27">
            <a:extLst>
              <a:ext uri="{FF2B5EF4-FFF2-40B4-BE49-F238E27FC236}">
                <a16:creationId xmlns:a16="http://schemas.microsoft.com/office/drawing/2014/main" id="{60F05648-FDE9-BD4E-5AE4-F10C880CFB32}"/>
              </a:ext>
            </a:extLst>
          </p:cNvPr>
          <p:cNvSpPr txBox="1"/>
          <p:nvPr/>
        </p:nvSpPr>
        <p:spPr>
          <a:xfrm>
            <a:off x="1138377" y="2755865"/>
            <a:ext cx="696398" cy="415498"/>
          </a:xfrm>
          <a:prstGeom prst="rect">
            <a:avLst/>
          </a:prstGeom>
          <a:noFill/>
        </p:spPr>
        <p:txBody>
          <a:bodyPr wrap="square" rtlCol="0">
            <a:spAutoFit/>
          </a:bodyPr>
          <a:lstStyle/>
          <a:p>
            <a:r>
              <a:rPr lang="en-US" sz="700" dirty="0"/>
              <a:t>Current, Temp,</a:t>
            </a:r>
          </a:p>
          <a:p>
            <a:r>
              <a:rPr lang="en-US" sz="700" dirty="0"/>
              <a:t>Vibration</a:t>
            </a:r>
          </a:p>
        </p:txBody>
      </p:sp>
      <p:sp>
        <p:nvSpPr>
          <p:cNvPr id="29" name="TextBox 28">
            <a:extLst>
              <a:ext uri="{FF2B5EF4-FFF2-40B4-BE49-F238E27FC236}">
                <a16:creationId xmlns:a16="http://schemas.microsoft.com/office/drawing/2014/main" id="{766D6D44-7B27-F3BA-E4BF-469B2F74F2ED}"/>
              </a:ext>
            </a:extLst>
          </p:cNvPr>
          <p:cNvSpPr txBox="1"/>
          <p:nvPr/>
        </p:nvSpPr>
        <p:spPr>
          <a:xfrm>
            <a:off x="1114234" y="3405263"/>
            <a:ext cx="696398" cy="200055"/>
          </a:xfrm>
          <a:prstGeom prst="rect">
            <a:avLst/>
          </a:prstGeom>
          <a:noFill/>
        </p:spPr>
        <p:txBody>
          <a:bodyPr wrap="square" rtlCol="0">
            <a:spAutoFit/>
          </a:bodyPr>
          <a:lstStyle/>
          <a:p>
            <a:r>
              <a:rPr lang="en-US" sz="700" dirty="0"/>
              <a:t>Batch Data</a:t>
            </a:r>
          </a:p>
        </p:txBody>
      </p:sp>
      <p:sp>
        <p:nvSpPr>
          <p:cNvPr id="30" name="TextBox 29">
            <a:extLst>
              <a:ext uri="{FF2B5EF4-FFF2-40B4-BE49-F238E27FC236}">
                <a16:creationId xmlns:a16="http://schemas.microsoft.com/office/drawing/2014/main" id="{9CCE6299-01A5-F3FC-6C53-0CFD032BD43A}"/>
              </a:ext>
            </a:extLst>
          </p:cNvPr>
          <p:cNvSpPr txBox="1"/>
          <p:nvPr/>
        </p:nvSpPr>
        <p:spPr>
          <a:xfrm>
            <a:off x="1132402" y="3622833"/>
            <a:ext cx="696398" cy="415498"/>
          </a:xfrm>
          <a:prstGeom prst="rect">
            <a:avLst/>
          </a:prstGeom>
          <a:noFill/>
        </p:spPr>
        <p:txBody>
          <a:bodyPr wrap="square" rtlCol="0">
            <a:spAutoFit/>
          </a:bodyPr>
          <a:lstStyle/>
          <a:p>
            <a:r>
              <a:rPr lang="en-US" sz="700" dirty="0"/>
              <a:t>Current, Temp,</a:t>
            </a:r>
          </a:p>
          <a:p>
            <a:r>
              <a:rPr lang="en-US" sz="700" dirty="0"/>
              <a:t>Vibration</a:t>
            </a:r>
          </a:p>
        </p:txBody>
      </p:sp>
      <p:sp>
        <p:nvSpPr>
          <p:cNvPr id="31" name="TextBox 30">
            <a:extLst>
              <a:ext uri="{FF2B5EF4-FFF2-40B4-BE49-F238E27FC236}">
                <a16:creationId xmlns:a16="http://schemas.microsoft.com/office/drawing/2014/main" id="{C28079F1-3045-D554-E9DC-1EABAAC90ECA}"/>
              </a:ext>
            </a:extLst>
          </p:cNvPr>
          <p:cNvSpPr txBox="1"/>
          <p:nvPr/>
        </p:nvSpPr>
        <p:spPr>
          <a:xfrm>
            <a:off x="2210309" y="1858616"/>
            <a:ext cx="853847" cy="215444"/>
          </a:xfrm>
          <a:prstGeom prst="rect">
            <a:avLst/>
          </a:prstGeom>
          <a:noFill/>
        </p:spPr>
        <p:txBody>
          <a:bodyPr wrap="square" rtlCol="0">
            <a:spAutoFit/>
          </a:bodyPr>
          <a:lstStyle/>
          <a:p>
            <a:r>
              <a:rPr lang="en-US" sz="800" b="1" dirty="0"/>
              <a:t>OPC UA/DA</a:t>
            </a:r>
          </a:p>
        </p:txBody>
      </p:sp>
      <p:pic>
        <p:nvPicPr>
          <p:cNvPr id="35" name="Picture 34">
            <a:extLst>
              <a:ext uri="{FF2B5EF4-FFF2-40B4-BE49-F238E27FC236}">
                <a16:creationId xmlns:a16="http://schemas.microsoft.com/office/drawing/2014/main" id="{918F04FF-0F90-B4E7-E3EB-562918DA9B59}"/>
              </a:ext>
            </a:extLst>
          </p:cNvPr>
          <p:cNvPicPr>
            <a:picLocks noChangeAspect="1"/>
          </p:cNvPicPr>
          <p:nvPr/>
        </p:nvPicPr>
        <p:blipFill>
          <a:blip r:embed="rId4"/>
          <a:stretch>
            <a:fillRect/>
          </a:stretch>
        </p:blipFill>
        <p:spPr>
          <a:xfrm>
            <a:off x="2040749" y="1723620"/>
            <a:ext cx="264000" cy="209169"/>
          </a:xfrm>
          <a:prstGeom prst="rect">
            <a:avLst/>
          </a:prstGeom>
        </p:spPr>
      </p:pic>
      <p:pic>
        <p:nvPicPr>
          <p:cNvPr id="38" name="Picture 37">
            <a:extLst>
              <a:ext uri="{FF2B5EF4-FFF2-40B4-BE49-F238E27FC236}">
                <a16:creationId xmlns:a16="http://schemas.microsoft.com/office/drawing/2014/main" id="{1E6F0A0E-7ED2-8784-092A-7EA9C3487EB5}"/>
              </a:ext>
            </a:extLst>
          </p:cNvPr>
          <p:cNvPicPr>
            <a:picLocks noChangeAspect="1"/>
          </p:cNvPicPr>
          <p:nvPr/>
        </p:nvPicPr>
        <p:blipFill>
          <a:blip r:embed="rId4"/>
          <a:stretch>
            <a:fillRect/>
          </a:stretch>
        </p:blipFill>
        <p:spPr>
          <a:xfrm>
            <a:off x="2040749" y="2511453"/>
            <a:ext cx="264000" cy="209169"/>
          </a:xfrm>
          <a:prstGeom prst="rect">
            <a:avLst/>
          </a:prstGeom>
        </p:spPr>
      </p:pic>
      <p:pic>
        <p:nvPicPr>
          <p:cNvPr id="39" name="Picture 38">
            <a:extLst>
              <a:ext uri="{FF2B5EF4-FFF2-40B4-BE49-F238E27FC236}">
                <a16:creationId xmlns:a16="http://schemas.microsoft.com/office/drawing/2014/main" id="{5E135A99-A66B-7CCC-FF61-FB1DCDAD7269}"/>
              </a:ext>
            </a:extLst>
          </p:cNvPr>
          <p:cNvPicPr>
            <a:picLocks noChangeAspect="1"/>
          </p:cNvPicPr>
          <p:nvPr/>
        </p:nvPicPr>
        <p:blipFill>
          <a:blip r:embed="rId4"/>
          <a:stretch>
            <a:fillRect/>
          </a:stretch>
        </p:blipFill>
        <p:spPr>
          <a:xfrm>
            <a:off x="2040749" y="3340256"/>
            <a:ext cx="264000" cy="209169"/>
          </a:xfrm>
          <a:prstGeom prst="rect">
            <a:avLst/>
          </a:prstGeom>
        </p:spPr>
      </p:pic>
      <p:sp>
        <p:nvSpPr>
          <p:cNvPr id="40" name="TextBox 39">
            <a:extLst>
              <a:ext uri="{FF2B5EF4-FFF2-40B4-BE49-F238E27FC236}">
                <a16:creationId xmlns:a16="http://schemas.microsoft.com/office/drawing/2014/main" id="{92BACC24-2618-F7CA-406E-239C59096B4B}"/>
              </a:ext>
            </a:extLst>
          </p:cNvPr>
          <p:cNvSpPr txBox="1"/>
          <p:nvPr/>
        </p:nvSpPr>
        <p:spPr>
          <a:xfrm>
            <a:off x="2249671" y="2640434"/>
            <a:ext cx="853847" cy="215444"/>
          </a:xfrm>
          <a:prstGeom prst="rect">
            <a:avLst/>
          </a:prstGeom>
          <a:noFill/>
        </p:spPr>
        <p:txBody>
          <a:bodyPr wrap="square" rtlCol="0">
            <a:spAutoFit/>
          </a:bodyPr>
          <a:lstStyle/>
          <a:p>
            <a:r>
              <a:rPr lang="en-US" sz="800" b="1" dirty="0"/>
              <a:t>OSI PI</a:t>
            </a:r>
          </a:p>
        </p:txBody>
      </p:sp>
      <p:sp>
        <p:nvSpPr>
          <p:cNvPr id="41" name="TextBox 40">
            <a:extLst>
              <a:ext uri="{FF2B5EF4-FFF2-40B4-BE49-F238E27FC236}">
                <a16:creationId xmlns:a16="http://schemas.microsoft.com/office/drawing/2014/main" id="{834EC5CB-8950-1656-DDB2-51779F60B846}"/>
              </a:ext>
            </a:extLst>
          </p:cNvPr>
          <p:cNvSpPr txBox="1"/>
          <p:nvPr/>
        </p:nvSpPr>
        <p:spPr>
          <a:xfrm>
            <a:off x="2282815" y="3488404"/>
            <a:ext cx="884115" cy="215444"/>
          </a:xfrm>
          <a:prstGeom prst="rect">
            <a:avLst/>
          </a:prstGeom>
          <a:noFill/>
        </p:spPr>
        <p:txBody>
          <a:bodyPr wrap="square" rtlCol="0">
            <a:spAutoFit/>
          </a:bodyPr>
          <a:lstStyle/>
          <a:p>
            <a:r>
              <a:rPr lang="en-US" sz="800" b="1" dirty="0"/>
              <a:t>Custom</a:t>
            </a:r>
          </a:p>
        </p:txBody>
      </p:sp>
      <p:pic>
        <p:nvPicPr>
          <p:cNvPr id="43" name="Picture 42">
            <a:extLst>
              <a:ext uri="{FF2B5EF4-FFF2-40B4-BE49-F238E27FC236}">
                <a16:creationId xmlns:a16="http://schemas.microsoft.com/office/drawing/2014/main" id="{E1AA4903-A09A-2249-D0E8-8959B970D9B8}"/>
              </a:ext>
            </a:extLst>
          </p:cNvPr>
          <p:cNvPicPr>
            <a:picLocks noChangeAspect="1"/>
          </p:cNvPicPr>
          <p:nvPr/>
        </p:nvPicPr>
        <p:blipFill>
          <a:blip r:embed="rId5"/>
          <a:stretch>
            <a:fillRect/>
          </a:stretch>
        </p:blipFill>
        <p:spPr>
          <a:xfrm>
            <a:off x="2807660" y="2148463"/>
            <a:ext cx="305525" cy="304155"/>
          </a:xfrm>
          <a:prstGeom prst="rect">
            <a:avLst/>
          </a:prstGeom>
        </p:spPr>
      </p:pic>
      <p:pic>
        <p:nvPicPr>
          <p:cNvPr id="45" name="Picture 44">
            <a:extLst>
              <a:ext uri="{FF2B5EF4-FFF2-40B4-BE49-F238E27FC236}">
                <a16:creationId xmlns:a16="http://schemas.microsoft.com/office/drawing/2014/main" id="{02A9AF6E-C351-63E2-5C4A-CC80D932CFD3}"/>
              </a:ext>
            </a:extLst>
          </p:cNvPr>
          <p:cNvPicPr>
            <a:picLocks noChangeAspect="1"/>
          </p:cNvPicPr>
          <p:nvPr/>
        </p:nvPicPr>
        <p:blipFill>
          <a:blip r:embed="rId6"/>
          <a:stretch>
            <a:fillRect/>
          </a:stretch>
        </p:blipFill>
        <p:spPr>
          <a:xfrm>
            <a:off x="2823667" y="2889234"/>
            <a:ext cx="279851" cy="312141"/>
          </a:xfrm>
          <a:prstGeom prst="rect">
            <a:avLst/>
          </a:prstGeom>
        </p:spPr>
      </p:pic>
      <p:pic>
        <p:nvPicPr>
          <p:cNvPr id="47" name="Picture 46">
            <a:extLst>
              <a:ext uri="{FF2B5EF4-FFF2-40B4-BE49-F238E27FC236}">
                <a16:creationId xmlns:a16="http://schemas.microsoft.com/office/drawing/2014/main" id="{7A5FFBD2-1604-F632-6828-599B17A67F99}"/>
              </a:ext>
            </a:extLst>
          </p:cNvPr>
          <p:cNvPicPr>
            <a:picLocks noChangeAspect="1"/>
          </p:cNvPicPr>
          <p:nvPr/>
        </p:nvPicPr>
        <p:blipFill>
          <a:blip r:embed="rId7"/>
          <a:stretch>
            <a:fillRect/>
          </a:stretch>
        </p:blipFill>
        <p:spPr>
          <a:xfrm>
            <a:off x="2807660" y="3505291"/>
            <a:ext cx="322073" cy="368883"/>
          </a:xfrm>
          <a:prstGeom prst="rect">
            <a:avLst/>
          </a:prstGeom>
        </p:spPr>
      </p:pic>
      <p:pic>
        <p:nvPicPr>
          <p:cNvPr id="62" name="Picture 61">
            <a:extLst>
              <a:ext uri="{FF2B5EF4-FFF2-40B4-BE49-F238E27FC236}">
                <a16:creationId xmlns:a16="http://schemas.microsoft.com/office/drawing/2014/main" id="{6A26AAC8-2FF4-A22F-C03F-D11406A5FD2F}"/>
              </a:ext>
            </a:extLst>
          </p:cNvPr>
          <p:cNvPicPr>
            <a:picLocks noChangeAspect="1"/>
          </p:cNvPicPr>
          <p:nvPr/>
        </p:nvPicPr>
        <p:blipFill>
          <a:blip r:embed="rId8"/>
          <a:stretch>
            <a:fillRect/>
          </a:stretch>
        </p:blipFill>
        <p:spPr>
          <a:xfrm>
            <a:off x="3695016" y="2575213"/>
            <a:ext cx="361162" cy="435838"/>
          </a:xfrm>
          <a:prstGeom prst="rect">
            <a:avLst/>
          </a:prstGeom>
        </p:spPr>
      </p:pic>
      <p:sp>
        <p:nvSpPr>
          <p:cNvPr id="63" name="TextBox 62">
            <a:extLst>
              <a:ext uri="{FF2B5EF4-FFF2-40B4-BE49-F238E27FC236}">
                <a16:creationId xmlns:a16="http://schemas.microsoft.com/office/drawing/2014/main" id="{B3AFB246-7215-313D-2388-CC9B8AA61047}"/>
              </a:ext>
            </a:extLst>
          </p:cNvPr>
          <p:cNvSpPr txBox="1"/>
          <p:nvPr/>
        </p:nvSpPr>
        <p:spPr>
          <a:xfrm>
            <a:off x="3503175" y="3007791"/>
            <a:ext cx="853847" cy="538609"/>
          </a:xfrm>
          <a:prstGeom prst="rect">
            <a:avLst/>
          </a:prstGeom>
          <a:noFill/>
        </p:spPr>
        <p:txBody>
          <a:bodyPr wrap="square" rtlCol="0">
            <a:spAutoFit/>
          </a:bodyPr>
          <a:lstStyle/>
          <a:p>
            <a:r>
              <a:rPr lang="en-US" sz="800" b="1" dirty="0"/>
              <a:t>Landing Zone</a:t>
            </a:r>
          </a:p>
          <a:p>
            <a:pPr algn="ctr"/>
            <a:r>
              <a:rPr lang="en-US" sz="700" i="1" dirty="0"/>
              <a:t>Timeseries DB</a:t>
            </a:r>
          </a:p>
          <a:p>
            <a:pPr algn="ctr"/>
            <a:r>
              <a:rPr lang="en-US" sz="700" i="1" dirty="0"/>
              <a:t>Relational DB</a:t>
            </a:r>
          </a:p>
          <a:p>
            <a:pPr algn="ctr"/>
            <a:r>
              <a:rPr lang="en-US" sz="700" i="1" dirty="0"/>
              <a:t>Object DB</a:t>
            </a:r>
          </a:p>
        </p:txBody>
      </p:sp>
      <p:pic>
        <p:nvPicPr>
          <p:cNvPr id="65" name="Picture 64">
            <a:extLst>
              <a:ext uri="{FF2B5EF4-FFF2-40B4-BE49-F238E27FC236}">
                <a16:creationId xmlns:a16="http://schemas.microsoft.com/office/drawing/2014/main" id="{B4177D24-5344-2E01-110B-89B3E8475123}"/>
              </a:ext>
            </a:extLst>
          </p:cNvPr>
          <p:cNvPicPr>
            <a:picLocks noChangeAspect="1"/>
          </p:cNvPicPr>
          <p:nvPr/>
        </p:nvPicPr>
        <p:blipFill>
          <a:blip r:embed="rId9"/>
          <a:stretch>
            <a:fillRect/>
          </a:stretch>
        </p:blipFill>
        <p:spPr>
          <a:xfrm>
            <a:off x="3659610" y="1591910"/>
            <a:ext cx="433831" cy="340879"/>
          </a:xfrm>
          <a:prstGeom prst="rect">
            <a:avLst/>
          </a:prstGeom>
        </p:spPr>
      </p:pic>
      <p:cxnSp>
        <p:nvCxnSpPr>
          <p:cNvPr id="67" name="Straight Arrow Connector 66">
            <a:extLst>
              <a:ext uri="{FF2B5EF4-FFF2-40B4-BE49-F238E27FC236}">
                <a16:creationId xmlns:a16="http://schemas.microsoft.com/office/drawing/2014/main" id="{89A96121-4585-8B19-0F0A-C1AB68BC51F3}"/>
              </a:ext>
            </a:extLst>
          </p:cNvPr>
          <p:cNvCxnSpPr>
            <a:stCxn id="62" idx="0"/>
            <a:endCxn id="65" idx="2"/>
          </p:cNvCxnSpPr>
          <p:nvPr/>
        </p:nvCxnSpPr>
        <p:spPr>
          <a:xfrm flipV="1">
            <a:off x="3875597" y="1932789"/>
            <a:ext cx="929" cy="6424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8DE6DA6D-B8AA-4B54-2142-94C24A4ADF4F}"/>
              </a:ext>
            </a:extLst>
          </p:cNvPr>
          <p:cNvCxnSpPr>
            <a:stCxn id="7" idx="3"/>
            <a:endCxn id="62" idx="1"/>
          </p:cNvCxnSpPr>
          <p:nvPr/>
        </p:nvCxnSpPr>
        <p:spPr>
          <a:xfrm flipV="1">
            <a:off x="3257928" y="2793132"/>
            <a:ext cx="437088" cy="89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322FE0A9-61B0-8605-934E-1D2783DC242E}"/>
              </a:ext>
            </a:extLst>
          </p:cNvPr>
          <p:cNvSpPr txBox="1"/>
          <p:nvPr/>
        </p:nvSpPr>
        <p:spPr>
          <a:xfrm>
            <a:off x="3424449" y="2002167"/>
            <a:ext cx="1043670" cy="215444"/>
          </a:xfrm>
          <a:prstGeom prst="rect">
            <a:avLst/>
          </a:prstGeom>
          <a:noFill/>
        </p:spPr>
        <p:txBody>
          <a:bodyPr wrap="square" rtlCol="0">
            <a:spAutoFit/>
          </a:bodyPr>
          <a:lstStyle/>
          <a:p>
            <a:r>
              <a:rPr lang="en-US" sz="800" b="1" dirty="0"/>
              <a:t>Archival Zone</a:t>
            </a:r>
          </a:p>
        </p:txBody>
      </p:sp>
      <p:sp>
        <p:nvSpPr>
          <p:cNvPr id="71" name="Rectangle: Rounded Corners 70">
            <a:extLst>
              <a:ext uri="{FF2B5EF4-FFF2-40B4-BE49-F238E27FC236}">
                <a16:creationId xmlns:a16="http://schemas.microsoft.com/office/drawing/2014/main" id="{FE5FA8C6-5922-A65E-B9CE-E9AB364414A2}"/>
              </a:ext>
            </a:extLst>
          </p:cNvPr>
          <p:cNvSpPr/>
          <p:nvPr/>
        </p:nvSpPr>
        <p:spPr>
          <a:xfrm>
            <a:off x="4480080" y="1478039"/>
            <a:ext cx="1410961" cy="2612770"/>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TextBox 71">
            <a:extLst>
              <a:ext uri="{FF2B5EF4-FFF2-40B4-BE49-F238E27FC236}">
                <a16:creationId xmlns:a16="http://schemas.microsoft.com/office/drawing/2014/main" id="{936268FE-6870-CB25-B843-3596D9CBBCA1}"/>
              </a:ext>
            </a:extLst>
          </p:cNvPr>
          <p:cNvSpPr txBox="1"/>
          <p:nvPr/>
        </p:nvSpPr>
        <p:spPr>
          <a:xfrm>
            <a:off x="4420183" y="1263205"/>
            <a:ext cx="1687074" cy="215444"/>
          </a:xfrm>
          <a:prstGeom prst="rect">
            <a:avLst/>
          </a:prstGeom>
          <a:noFill/>
        </p:spPr>
        <p:txBody>
          <a:bodyPr wrap="square" rtlCol="0">
            <a:spAutoFit/>
          </a:bodyPr>
          <a:lstStyle/>
          <a:p>
            <a:r>
              <a:rPr lang="en-US" sz="800" b="1" dirty="0"/>
              <a:t>ETL/Data Curation Framework</a:t>
            </a:r>
          </a:p>
        </p:txBody>
      </p:sp>
      <p:pic>
        <p:nvPicPr>
          <p:cNvPr id="74" name="Picture 73">
            <a:extLst>
              <a:ext uri="{FF2B5EF4-FFF2-40B4-BE49-F238E27FC236}">
                <a16:creationId xmlns:a16="http://schemas.microsoft.com/office/drawing/2014/main" id="{62DC544F-0EC9-0A78-31F2-4E4DEADEEC7A}"/>
              </a:ext>
            </a:extLst>
          </p:cNvPr>
          <p:cNvPicPr>
            <a:picLocks noChangeAspect="1"/>
          </p:cNvPicPr>
          <p:nvPr/>
        </p:nvPicPr>
        <p:blipFill>
          <a:blip r:embed="rId10"/>
          <a:stretch>
            <a:fillRect/>
          </a:stretch>
        </p:blipFill>
        <p:spPr>
          <a:xfrm>
            <a:off x="4728190" y="1613757"/>
            <a:ext cx="914740" cy="210027"/>
          </a:xfrm>
          <a:prstGeom prst="rect">
            <a:avLst/>
          </a:prstGeom>
        </p:spPr>
      </p:pic>
      <p:pic>
        <p:nvPicPr>
          <p:cNvPr id="76" name="Picture 75">
            <a:extLst>
              <a:ext uri="{FF2B5EF4-FFF2-40B4-BE49-F238E27FC236}">
                <a16:creationId xmlns:a16="http://schemas.microsoft.com/office/drawing/2014/main" id="{C3851F88-A71F-4782-6891-3F505F4F7E80}"/>
              </a:ext>
            </a:extLst>
          </p:cNvPr>
          <p:cNvPicPr>
            <a:picLocks noChangeAspect="1"/>
          </p:cNvPicPr>
          <p:nvPr/>
        </p:nvPicPr>
        <p:blipFill>
          <a:blip r:embed="rId11"/>
          <a:stretch>
            <a:fillRect/>
          </a:stretch>
        </p:blipFill>
        <p:spPr>
          <a:xfrm>
            <a:off x="4778048" y="1881106"/>
            <a:ext cx="815023" cy="338853"/>
          </a:xfrm>
          <a:prstGeom prst="rect">
            <a:avLst/>
          </a:prstGeom>
        </p:spPr>
      </p:pic>
      <p:pic>
        <p:nvPicPr>
          <p:cNvPr id="82" name="Picture 81">
            <a:extLst>
              <a:ext uri="{FF2B5EF4-FFF2-40B4-BE49-F238E27FC236}">
                <a16:creationId xmlns:a16="http://schemas.microsoft.com/office/drawing/2014/main" id="{7702783F-F6E6-7EAE-1862-AB52D8BFCB2A}"/>
              </a:ext>
            </a:extLst>
          </p:cNvPr>
          <p:cNvPicPr>
            <a:picLocks noChangeAspect="1"/>
          </p:cNvPicPr>
          <p:nvPr/>
        </p:nvPicPr>
        <p:blipFill>
          <a:blip r:embed="rId12"/>
          <a:stretch>
            <a:fillRect/>
          </a:stretch>
        </p:blipFill>
        <p:spPr>
          <a:xfrm>
            <a:off x="4996446" y="2901537"/>
            <a:ext cx="378225" cy="258741"/>
          </a:xfrm>
          <a:prstGeom prst="rect">
            <a:avLst/>
          </a:prstGeom>
        </p:spPr>
      </p:pic>
      <p:pic>
        <p:nvPicPr>
          <p:cNvPr id="84" name="Picture 83">
            <a:extLst>
              <a:ext uri="{FF2B5EF4-FFF2-40B4-BE49-F238E27FC236}">
                <a16:creationId xmlns:a16="http://schemas.microsoft.com/office/drawing/2014/main" id="{9A2D6881-A578-087B-A454-23E0963DCE71}"/>
              </a:ext>
            </a:extLst>
          </p:cNvPr>
          <p:cNvPicPr>
            <a:picLocks noChangeAspect="1"/>
          </p:cNvPicPr>
          <p:nvPr/>
        </p:nvPicPr>
        <p:blipFill>
          <a:blip r:embed="rId13"/>
          <a:stretch>
            <a:fillRect/>
          </a:stretch>
        </p:blipFill>
        <p:spPr>
          <a:xfrm>
            <a:off x="4987528" y="3355102"/>
            <a:ext cx="444507" cy="387673"/>
          </a:xfrm>
          <a:prstGeom prst="rect">
            <a:avLst/>
          </a:prstGeom>
        </p:spPr>
      </p:pic>
      <p:sp>
        <p:nvSpPr>
          <p:cNvPr id="85" name="TextBox 84">
            <a:extLst>
              <a:ext uri="{FF2B5EF4-FFF2-40B4-BE49-F238E27FC236}">
                <a16:creationId xmlns:a16="http://schemas.microsoft.com/office/drawing/2014/main" id="{3692EFB6-B207-F6BB-B096-8F1013955116}"/>
              </a:ext>
            </a:extLst>
          </p:cNvPr>
          <p:cNvSpPr txBox="1"/>
          <p:nvPr/>
        </p:nvSpPr>
        <p:spPr>
          <a:xfrm>
            <a:off x="4905060" y="3703848"/>
            <a:ext cx="815023" cy="215444"/>
          </a:xfrm>
          <a:prstGeom prst="rect">
            <a:avLst/>
          </a:prstGeom>
          <a:noFill/>
        </p:spPr>
        <p:txBody>
          <a:bodyPr wrap="square" rtlCol="0">
            <a:spAutoFit/>
          </a:bodyPr>
          <a:lstStyle/>
          <a:p>
            <a:r>
              <a:rPr lang="en-US" sz="800" b="1" dirty="0"/>
              <a:t>AWS Glue</a:t>
            </a:r>
          </a:p>
        </p:txBody>
      </p:sp>
      <p:sp>
        <p:nvSpPr>
          <p:cNvPr id="88" name="TextBox 87">
            <a:extLst>
              <a:ext uri="{FF2B5EF4-FFF2-40B4-BE49-F238E27FC236}">
                <a16:creationId xmlns:a16="http://schemas.microsoft.com/office/drawing/2014/main" id="{8C665D59-36A2-D469-3C73-76DF379C29EE}"/>
              </a:ext>
            </a:extLst>
          </p:cNvPr>
          <p:cNvSpPr txBox="1"/>
          <p:nvPr/>
        </p:nvSpPr>
        <p:spPr>
          <a:xfrm>
            <a:off x="4848348" y="3127113"/>
            <a:ext cx="815023" cy="215444"/>
          </a:xfrm>
          <a:prstGeom prst="rect">
            <a:avLst/>
          </a:prstGeom>
          <a:noFill/>
        </p:spPr>
        <p:txBody>
          <a:bodyPr wrap="square" rtlCol="0">
            <a:spAutoFit/>
          </a:bodyPr>
          <a:lstStyle/>
          <a:p>
            <a:r>
              <a:rPr lang="en-US" sz="800" b="1" dirty="0"/>
              <a:t>AWS Kinesis</a:t>
            </a:r>
          </a:p>
        </p:txBody>
      </p:sp>
      <p:pic>
        <p:nvPicPr>
          <p:cNvPr id="89" name="Picture 88">
            <a:extLst>
              <a:ext uri="{FF2B5EF4-FFF2-40B4-BE49-F238E27FC236}">
                <a16:creationId xmlns:a16="http://schemas.microsoft.com/office/drawing/2014/main" id="{E733322A-8F2A-5B33-5813-4E838DA09D64}"/>
              </a:ext>
            </a:extLst>
          </p:cNvPr>
          <p:cNvPicPr>
            <a:picLocks noChangeAspect="1"/>
          </p:cNvPicPr>
          <p:nvPr/>
        </p:nvPicPr>
        <p:blipFill>
          <a:blip r:embed="rId8"/>
          <a:stretch>
            <a:fillRect/>
          </a:stretch>
        </p:blipFill>
        <p:spPr>
          <a:xfrm>
            <a:off x="6320008" y="2565511"/>
            <a:ext cx="361162" cy="435838"/>
          </a:xfrm>
          <a:prstGeom prst="rect">
            <a:avLst/>
          </a:prstGeom>
        </p:spPr>
      </p:pic>
      <p:sp>
        <p:nvSpPr>
          <p:cNvPr id="90" name="TextBox 89">
            <a:extLst>
              <a:ext uri="{FF2B5EF4-FFF2-40B4-BE49-F238E27FC236}">
                <a16:creationId xmlns:a16="http://schemas.microsoft.com/office/drawing/2014/main" id="{DBB60E69-AC37-FB8B-78AD-6F65656CB655}"/>
              </a:ext>
            </a:extLst>
          </p:cNvPr>
          <p:cNvSpPr txBox="1"/>
          <p:nvPr/>
        </p:nvSpPr>
        <p:spPr>
          <a:xfrm>
            <a:off x="6099844" y="3004509"/>
            <a:ext cx="853847" cy="538609"/>
          </a:xfrm>
          <a:prstGeom prst="rect">
            <a:avLst/>
          </a:prstGeom>
          <a:noFill/>
        </p:spPr>
        <p:txBody>
          <a:bodyPr wrap="square" rtlCol="0">
            <a:spAutoFit/>
          </a:bodyPr>
          <a:lstStyle/>
          <a:p>
            <a:r>
              <a:rPr lang="en-US" sz="800" b="1" dirty="0"/>
              <a:t>Curated Zone</a:t>
            </a:r>
          </a:p>
          <a:p>
            <a:pPr algn="ctr"/>
            <a:r>
              <a:rPr lang="en-US" sz="700" i="1" dirty="0"/>
              <a:t>Timeseries DB</a:t>
            </a:r>
          </a:p>
          <a:p>
            <a:pPr algn="ctr"/>
            <a:r>
              <a:rPr lang="en-US" sz="700" i="1" dirty="0"/>
              <a:t>Relational DB</a:t>
            </a:r>
          </a:p>
          <a:p>
            <a:pPr algn="ctr"/>
            <a:r>
              <a:rPr lang="en-US" sz="700" i="1" dirty="0"/>
              <a:t>Object DB</a:t>
            </a:r>
          </a:p>
        </p:txBody>
      </p:sp>
      <p:sp>
        <p:nvSpPr>
          <p:cNvPr id="91" name="Rectangle: Rounded Corners 90">
            <a:extLst>
              <a:ext uri="{FF2B5EF4-FFF2-40B4-BE49-F238E27FC236}">
                <a16:creationId xmlns:a16="http://schemas.microsoft.com/office/drawing/2014/main" id="{C8C05A60-20A6-CB4F-A493-07F22010F5F1}"/>
              </a:ext>
            </a:extLst>
          </p:cNvPr>
          <p:cNvSpPr/>
          <p:nvPr/>
        </p:nvSpPr>
        <p:spPr>
          <a:xfrm>
            <a:off x="6713682" y="946098"/>
            <a:ext cx="1976146" cy="956079"/>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TextBox 91">
            <a:extLst>
              <a:ext uri="{FF2B5EF4-FFF2-40B4-BE49-F238E27FC236}">
                <a16:creationId xmlns:a16="http://schemas.microsoft.com/office/drawing/2014/main" id="{5CCAE695-2099-D59F-42F6-0E17BC5EA3C4}"/>
              </a:ext>
            </a:extLst>
          </p:cNvPr>
          <p:cNvSpPr txBox="1"/>
          <p:nvPr/>
        </p:nvSpPr>
        <p:spPr>
          <a:xfrm>
            <a:off x="6884308" y="720281"/>
            <a:ext cx="1687074" cy="215444"/>
          </a:xfrm>
          <a:prstGeom prst="rect">
            <a:avLst/>
          </a:prstGeom>
          <a:noFill/>
        </p:spPr>
        <p:txBody>
          <a:bodyPr wrap="square" rtlCol="0">
            <a:spAutoFit/>
          </a:bodyPr>
          <a:lstStyle/>
          <a:p>
            <a:r>
              <a:rPr lang="en-US" sz="800" b="1" dirty="0"/>
              <a:t>Machine Learning Framework</a:t>
            </a:r>
          </a:p>
        </p:txBody>
      </p:sp>
      <p:cxnSp>
        <p:nvCxnSpPr>
          <p:cNvPr id="94" name="Straight Arrow Connector 93">
            <a:extLst>
              <a:ext uri="{FF2B5EF4-FFF2-40B4-BE49-F238E27FC236}">
                <a16:creationId xmlns:a16="http://schemas.microsoft.com/office/drawing/2014/main" id="{ECADA2DF-9B1E-469D-B7DA-60C9D51EF693}"/>
              </a:ext>
            </a:extLst>
          </p:cNvPr>
          <p:cNvCxnSpPr>
            <a:stCxn id="71" idx="3"/>
            <a:endCxn id="89" idx="1"/>
          </p:cNvCxnSpPr>
          <p:nvPr/>
        </p:nvCxnSpPr>
        <p:spPr>
          <a:xfrm flipV="1">
            <a:off x="5891041" y="2783430"/>
            <a:ext cx="428967" cy="9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9CDBC571-A770-DC95-B04F-FF216E26251C}"/>
              </a:ext>
            </a:extLst>
          </p:cNvPr>
          <p:cNvCxnSpPr>
            <a:stCxn id="62" idx="3"/>
            <a:endCxn id="71" idx="1"/>
          </p:cNvCxnSpPr>
          <p:nvPr/>
        </p:nvCxnSpPr>
        <p:spPr>
          <a:xfrm flipV="1">
            <a:off x="4056178" y="2784424"/>
            <a:ext cx="423902" cy="87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98" name="Picture 97">
            <a:extLst>
              <a:ext uri="{FF2B5EF4-FFF2-40B4-BE49-F238E27FC236}">
                <a16:creationId xmlns:a16="http://schemas.microsoft.com/office/drawing/2014/main" id="{90CF7045-AB86-E17C-F9DE-74CB903E81D6}"/>
              </a:ext>
            </a:extLst>
          </p:cNvPr>
          <p:cNvPicPr>
            <a:picLocks noChangeAspect="1"/>
          </p:cNvPicPr>
          <p:nvPr/>
        </p:nvPicPr>
        <p:blipFill>
          <a:blip r:embed="rId14"/>
          <a:stretch>
            <a:fillRect/>
          </a:stretch>
        </p:blipFill>
        <p:spPr>
          <a:xfrm flipH="1">
            <a:off x="4941804" y="2351874"/>
            <a:ext cx="432867" cy="257690"/>
          </a:xfrm>
          <a:prstGeom prst="rect">
            <a:avLst/>
          </a:prstGeom>
        </p:spPr>
      </p:pic>
      <p:sp>
        <p:nvSpPr>
          <p:cNvPr id="99" name="TextBox 98">
            <a:extLst>
              <a:ext uri="{FF2B5EF4-FFF2-40B4-BE49-F238E27FC236}">
                <a16:creationId xmlns:a16="http://schemas.microsoft.com/office/drawing/2014/main" id="{4EE5F783-5C7E-9FEE-1008-DC2DED9A90A6}"/>
              </a:ext>
            </a:extLst>
          </p:cNvPr>
          <p:cNvSpPr txBox="1"/>
          <p:nvPr/>
        </p:nvSpPr>
        <p:spPr>
          <a:xfrm>
            <a:off x="4572001" y="2593507"/>
            <a:ext cx="1241404" cy="215444"/>
          </a:xfrm>
          <a:prstGeom prst="rect">
            <a:avLst/>
          </a:prstGeom>
          <a:noFill/>
        </p:spPr>
        <p:txBody>
          <a:bodyPr wrap="square" rtlCol="0">
            <a:spAutoFit/>
          </a:bodyPr>
          <a:lstStyle/>
          <a:p>
            <a:pPr algn="ctr"/>
            <a:r>
              <a:rPr lang="en-US" sz="800" b="1" dirty="0"/>
              <a:t>Azure Data Factory</a:t>
            </a:r>
          </a:p>
        </p:txBody>
      </p:sp>
      <p:sp>
        <p:nvSpPr>
          <p:cNvPr id="101" name="Arrow: Notched Right 100">
            <a:extLst>
              <a:ext uri="{FF2B5EF4-FFF2-40B4-BE49-F238E27FC236}">
                <a16:creationId xmlns:a16="http://schemas.microsoft.com/office/drawing/2014/main" id="{B1D55093-84C9-7132-163E-5871537A9C68}"/>
              </a:ext>
            </a:extLst>
          </p:cNvPr>
          <p:cNvSpPr/>
          <p:nvPr/>
        </p:nvSpPr>
        <p:spPr>
          <a:xfrm>
            <a:off x="6801765" y="1305597"/>
            <a:ext cx="503997" cy="276332"/>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TextBox 103">
            <a:extLst>
              <a:ext uri="{FF2B5EF4-FFF2-40B4-BE49-F238E27FC236}">
                <a16:creationId xmlns:a16="http://schemas.microsoft.com/office/drawing/2014/main" id="{EF7A6D06-3438-CF15-A863-EF5983555AAF}"/>
              </a:ext>
            </a:extLst>
          </p:cNvPr>
          <p:cNvSpPr txBox="1"/>
          <p:nvPr/>
        </p:nvSpPr>
        <p:spPr>
          <a:xfrm>
            <a:off x="6783829" y="1578542"/>
            <a:ext cx="552214" cy="215444"/>
          </a:xfrm>
          <a:prstGeom prst="rect">
            <a:avLst/>
          </a:prstGeom>
          <a:noFill/>
        </p:spPr>
        <p:txBody>
          <a:bodyPr wrap="square" rtlCol="0">
            <a:spAutoFit/>
          </a:bodyPr>
          <a:lstStyle/>
          <a:p>
            <a:r>
              <a:rPr lang="en-US" sz="800" b="1" dirty="0"/>
              <a:t>Train</a:t>
            </a:r>
          </a:p>
        </p:txBody>
      </p:sp>
      <p:sp>
        <p:nvSpPr>
          <p:cNvPr id="105" name="TextBox 104">
            <a:extLst>
              <a:ext uri="{FF2B5EF4-FFF2-40B4-BE49-F238E27FC236}">
                <a16:creationId xmlns:a16="http://schemas.microsoft.com/office/drawing/2014/main" id="{B6F7E4E7-24CD-96AC-76AF-D38D14BBC544}"/>
              </a:ext>
            </a:extLst>
          </p:cNvPr>
          <p:cNvSpPr txBox="1"/>
          <p:nvPr/>
        </p:nvSpPr>
        <p:spPr>
          <a:xfrm>
            <a:off x="7426238" y="1578542"/>
            <a:ext cx="552214" cy="215444"/>
          </a:xfrm>
          <a:prstGeom prst="rect">
            <a:avLst/>
          </a:prstGeom>
          <a:noFill/>
        </p:spPr>
        <p:txBody>
          <a:bodyPr wrap="square" rtlCol="0">
            <a:spAutoFit/>
          </a:bodyPr>
          <a:lstStyle/>
          <a:p>
            <a:r>
              <a:rPr lang="en-US" sz="800" b="1" dirty="0"/>
              <a:t>Test</a:t>
            </a:r>
          </a:p>
        </p:txBody>
      </p:sp>
      <p:sp>
        <p:nvSpPr>
          <p:cNvPr id="106" name="TextBox 105">
            <a:extLst>
              <a:ext uri="{FF2B5EF4-FFF2-40B4-BE49-F238E27FC236}">
                <a16:creationId xmlns:a16="http://schemas.microsoft.com/office/drawing/2014/main" id="{CFB4C05F-5801-17D0-555C-0FDD706A8A8F}"/>
              </a:ext>
            </a:extLst>
          </p:cNvPr>
          <p:cNvSpPr txBox="1"/>
          <p:nvPr/>
        </p:nvSpPr>
        <p:spPr>
          <a:xfrm>
            <a:off x="7973488" y="1578542"/>
            <a:ext cx="552214" cy="215444"/>
          </a:xfrm>
          <a:prstGeom prst="rect">
            <a:avLst/>
          </a:prstGeom>
          <a:noFill/>
        </p:spPr>
        <p:txBody>
          <a:bodyPr wrap="square" rtlCol="0">
            <a:spAutoFit/>
          </a:bodyPr>
          <a:lstStyle/>
          <a:p>
            <a:r>
              <a:rPr lang="en-US" sz="800" b="1" dirty="0"/>
              <a:t>Predict</a:t>
            </a:r>
          </a:p>
        </p:txBody>
      </p:sp>
      <p:cxnSp>
        <p:nvCxnSpPr>
          <p:cNvPr id="108" name="Connector: Elbow 107">
            <a:extLst>
              <a:ext uri="{FF2B5EF4-FFF2-40B4-BE49-F238E27FC236}">
                <a16:creationId xmlns:a16="http://schemas.microsoft.com/office/drawing/2014/main" id="{932B5277-F998-E2FB-A42F-EAB234364756}"/>
              </a:ext>
            </a:extLst>
          </p:cNvPr>
          <p:cNvCxnSpPr>
            <a:cxnSpLocks/>
            <a:stCxn id="89" idx="0"/>
            <a:endCxn id="91" idx="1"/>
          </p:cNvCxnSpPr>
          <p:nvPr/>
        </p:nvCxnSpPr>
        <p:spPr>
          <a:xfrm rot="5400000" flipH="1" flipV="1">
            <a:off x="6036449" y="1888279"/>
            <a:ext cx="1141373" cy="21309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32" name="Arrow: Notched Right 131">
            <a:extLst>
              <a:ext uri="{FF2B5EF4-FFF2-40B4-BE49-F238E27FC236}">
                <a16:creationId xmlns:a16="http://schemas.microsoft.com/office/drawing/2014/main" id="{366CBB1B-7FB9-88EA-3DBA-7AD4B2F8C9EB}"/>
              </a:ext>
            </a:extLst>
          </p:cNvPr>
          <p:cNvSpPr/>
          <p:nvPr/>
        </p:nvSpPr>
        <p:spPr>
          <a:xfrm>
            <a:off x="7379112" y="1304064"/>
            <a:ext cx="503997" cy="276332"/>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Arrow: Notched Right 132">
            <a:extLst>
              <a:ext uri="{FF2B5EF4-FFF2-40B4-BE49-F238E27FC236}">
                <a16:creationId xmlns:a16="http://schemas.microsoft.com/office/drawing/2014/main" id="{B61F7FDA-D702-5953-1FFA-4884D9CABB75}"/>
              </a:ext>
            </a:extLst>
          </p:cNvPr>
          <p:cNvSpPr/>
          <p:nvPr/>
        </p:nvSpPr>
        <p:spPr>
          <a:xfrm>
            <a:off x="7955317" y="1297656"/>
            <a:ext cx="503997" cy="276332"/>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5" name="Picture 134">
            <a:extLst>
              <a:ext uri="{FF2B5EF4-FFF2-40B4-BE49-F238E27FC236}">
                <a16:creationId xmlns:a16="http://schemas.microsoft.com/office/drawing/2014/main" id="{69A88C45-F8F4-3675-8388-B86F5247A2D0}"/>
              </a:ext>
            </a:extLst>
          </p:cNvPr>
          <p:cNvPicPr>
            <a:picLocks noChangeAspect="1"/>
          </p:cNvPicPr>
          <p:nvPr/>
        </p:nvPicPr>
        <p:blipFill>
          <a:blip r:embed="rId15"/>
          <a:stretch>
            <a:fillRect/>
          </a:stretch>
        </p:blipFill>
        <p:spPr>
          <a:xfrm>
            <a:off x="6739115" y="1089863"/>
            <a:ext cx="503997" cy="139527"/>
          </a:xfrm>
          <a:prstGeom prst="rect">
            <a:avLst/>
          </a:prstGeom>
        </p:spPr>
      </p:pic>
      <p:pic>
        <p:nvPicPr>
          <p:cNvPr id="137" name="Picture 136">
            <a:extLst>
              <a:ext uri="{FF2B5EF4-FFF2-40B4-BE49-F238E27FC236}">
                <a16:creationId xmlns:a16="http://schemas.microsoft.com/office/drawing/2014/main" id="{393BAA75-6F19-6453-9E56-5EEBFA39124F}"/>
              </a:ext>
            </a:extLst>
          </p:cNvPr>
          <p:cNvPicPr>
            <a:picLocks noChangeAspect="1"/>
          </p:cNvPicPr>
          <p:nvPr/>
        </p:nvPicPr>
        <p:blipFill>
          <a:blip r:embed="rId16"/>
          <a:stretch>
            <a:fillRect/>
          </a:stretch>
        </p:blipFill>
        <p:spPr>
          <a:xfrm>
            <a:off x="7342117" y="973943"/>
            <a:ext cx="568395" cy="305325"/>
          </a:xfrm>
          <a:prstGeom prst="rect">
            <a:avLst/>
          </a:prstGeom>
        </p:spPr>
      </p:pic>
      <p:pic>
        <p:nvPicPr>
          <p:cNvPr id="143" name="Picture 142">
            <a:extLst>
              <a:ext uri="{FF2B5EF4-FFF2-40B4-BE49-F238E27FC236}">
                <a16:creationId xmlns:a16="http://schemas.microsoft.com/office/drawing/2014/main" id="{C3A407DA-03D8-8527-9B1A-144A85101B69}"/>
              </a:ext>
            </a:extLst>
          </p:cNvPr>
          <p:cNvPicPr>
            <a:picLocks noChangeAspect="1"/>
          </p:cNvPicPr>
          <p:nvPr/>
        </p:nvPicPr>
        <p:blipFill>
          <a:blip r:embed="rId17"/>
          <a:stretch>
            <a:fillRect/>
          </a:stretch>
        </p:blipFill>
        <p:spPr>
          <a:xfrm>
            <a:off x="7328826" y="1739335"/>
            <a:ext cx="631650" cy="156786"/>
          </a:xfrm>
          <a:prstGeom prst="rect">
            <a:avLst/>
          </a:prstGeom>
        </p:spPr>
      </p:pic>
      <p:pic>
        <p:nvPicPr>
          <p:cNvPr id="149" name="Picture 148">
            <a:extLst>
              <a:ext uri="{FF2B5EF4-FFF2-40B4-BE49-F238E27FC236}">
                <a16:creationId xmlns:a16="http://schemas.microsoft.com/office/drawing/2014/main" id="{C6A7D935-74CF-2CFF-0C8F-CD2B18CA45E2}"/>
              </a:ext>
            </a:extLst>
          </p:cNvPr>
          <p:cNvPicPr>
            <a:picLocks noChangeAspect="1"/>
          </p:cNvPicPr>
          <p:nvPr/>
        </p:nvPicPr>
        <p:blipFill>
          <a:blip r:embed="rId18"/>
          <a:stretch>
            <a:fillRect/>
          </a:stretch>
        </p:blipFill>
        <p:spPr>
          <a:xfrm>
            <a:off x="7913858" y="1052548"/>
            <a:ext cx="733579" cy="209772"/>
          </a:xfrm>
          <a:prstGeom prst="rect">
            <a:avLst/>
          </a:prstGeom>
        </p:spPr>
      </p:pic>
      <p:cxnSp>
        <p:nvCxnSpPr>
          <p:cNvPr id="153" name="Connector: Elbow 152">
            <a:extLst>
              <a:ext uri="{FF2B5EF4-FFF2-40B4-BE49-F238E27FC236}">
                <a16:creationId xmlns:a16="http://schemas.microsoft.com/office/drawing/2014/main" id="{99EB6149-B96D-0204-40D1-9530A61A720E}"/>
              </a:ext>
            </a:extLst>
          </p:cNvPr>
          <p:cNvCxnSpPr>
            <a:stCxn id="91" idx="3"/>
            <a:endCxn id="89" idx="3"/>
          </p:cNvCxnSpPr>
          <p:nvPr/>
        </p:nvCxnSpPr>
        <p:spPr>
          <a:xfrm flipH="1">
            <a:off x="6681170" y="1424138"/>
            <a:ext cx="2008658" cy="1359292"/>
          </a:xfrm>
          <a:prstGeom prst="bentConnector3">
            <a:avLst>
              <a:gd name="adj1" fmla="val -11381"/>
            </a:avLst>
          </a:prstGeom>
          <a:ln>
            <a:tailEnd type="triangle"/>
          </a:ln>
        </p:spPr>
        <p:style>
          <a:lnRef idx="1">
            <a:schemeClr val="accent1"/>
          </a:lnRef>
          <a:fillRef idx="0">
            <a:schemeClr val="accent1"/>
          </a:fillRef>
          <a:effectRef idx="0">
            <a:schemeClr val="accent1"/>
          </a:effectRef>
          <a:fontRef idx="minor">
            <a:schemeClr val="tx1"/>
          </a:fontRef>
        </p:style>
      </p:cxnSp>
      <p:sp>
        <p:nvSpPr>
          <p:cNvPr id="154" name="Rectangle: Rounded Corners 153">
            <a:extLst>
              <a:ext uri="{FF2B5EF4-FFF2-40B4-BE49-F238E27FC236}">
                <a16:creationId xmlns:a16="http://schemas.microsoft.com/office/drawing/2014/main" id="{025FDB7D-9CF2-FBDA-1CA0-857D0E02C543}"/>
              </a:ext>
            </a:extLst>
          </p:cNvPr>
          <p:cNvSpPr/>
          <p:nvPr/>
        </p:nvSpPr>
        <p:spPr>
          <a:xfrm>
            <a:off x="7336043" y="3284080"/>
            <a:ext cx="1410961" cy="956079"/>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5" name="Picture 154">
            <a:extLst>
              <a:ext uri="{FF2B5EF4-FFF2-40B4-BE49-F238E27FC236}">
                <a16:creationId xmlns:a16="http://schemas.microsoft.com/office/drawing/2014/main" id="{CBD0AE28-C762-B241-2EAA-15208E730656}"/>
              </a:ext>
            </a:extLst>
          </p:cNvPr>
          <p:cNvPicPr>
            <a:picLocks noChangeAspect="1"/>
          </p:cNvPicPr>
          <p:nvPr/>
        </p:nvPicPr>
        <p:blipFill>
          <a:blip r:embed="rId19"/>
          <a:stretch>
            <a:fillRect/>
          </a:stretch>
        </p:blipFill>
        <p:spPr>
          <a:xfrm>
            <a:off x="7727845" y="3344556"/>
            <a:ext cx="552802" cy="363483"/>
          </a:xfrm>
          <a:prstGeom prst="rect">
            <a:avLst/>
          </a:prstGeom>
        </p:spPr>
      </p:pic>
      <p:sp>
        <p:nvSpPr>
          <p:cNvPr id="156" name="TextBox 155">
            <a:extLst>
              <a:ext uri="{FF2B5EF4-FFF2-40B4-BE49-F238E27FC236}">
                <a16:creationId xmlns:a16="http://schemas.microsoft.com/office/drawing/2014/main" id="{B28C30C7-0A7F-1BFB-5F8A-6DEC4E6816E9}"/>
              </a:ext>
            </a:extLst>
          </p:cNvPr>
          <p:cNvSpPr txBox="1"/>
          <p:nvPr/>
        </p:nvSpPr>
        <p:spPr>
          <a:xfrm>
            <a:off x="7497803" y="3063641"/>
            <a:ext cx="1192025" cy="215444"/>
          </a:xfrm>
          <a:prstGeom prst="rect">
            <a:avLst/>
          </a:prstGeom>
          <a:noFill/>
        </p:spPr>
        <p:txBody>
          <a:bodyPr wrap="square" rtlCol="0">
            <a:spAutoFit/>
          </a:bodyPr>
          <a:lstStyle/>
          <a:p>
            <a:r>
              <a:rPr lang="en-US" sz="800" b="1" dirty="0"/>
              <a:t>Application Layer</a:t>
            </a:r>
          </a:p>
        </p:txBody>
      </p:sp>
      <p:pic>
        <p:nvPicPr>
          <p:cNvPr id="159" name="Picture 158">
            <a:extLst>
              <a:ext uri="{FF2B5EF4-FFF2-40B4-BE49-F238E27FC236}">
                <a16:creationId xmlns:a16="http://schemas.microsoft.com/office/drawing/2014/main" id="{EC01AE6D-0250-EA7E-FF04-BD51F6583950}"/>
              </a:ext>
            </a:extLst>
          </p:cNvPr>
          <p:cNvPicPr>
            <a:picLocks noChangeAspect="1"/>
          </p:cNvPicPr>
          <p:nvPr/>
        </p:nvPicPr>
        <p:blipFill>
          <a:blip r:embed="rId20"/>
          <a:stretch>
            <a:fillRect/>
          </a:stretch>
        </p:blipFill>
        <p:spPr>
          <a:xfrm>
            <a:off x="7623114" y="3792498"/>
            <a:ext cx="776967" cy="253587"/>
          </a:xfrm>
          <a:prstGeom prst="rect">
            <a:avLst/>
          </a:prstGeom>
        </p:spPr>
      </p:pic>
      <p:cxnSp>
        <p:nvCxnSpPr>
          <p:cNvPr id="161" name="Connector: Elbow 160">
            <a:extLst>
              <a:ext uri="{FF2B5EF4-FFF2-40B4-BE49-F238E27FC236}">
                <a16:creationId xmlns:a16="http://schemas.microsoft.com/office/drawing/2014/main" id="{77CFCAED-7AA1-9ADC-1A0F-7B326EDF20BB}"/>
              </a:ext>
            </a:extLst>
          </p:cNvPr>
          <p:cNvCxnSpPr>
            <a:stCxn id="154" idx="1"/>
            <a:endCxn id="90" idx="2"/>
          </p:cNvCxnSpPr>
          <p:nvPr/>
        </p:nvCxnSpPr>
        <p:spPr>
          <a:xfrm rot="10800000">
            <a:off x="6526769" y="3543118"/>
            <a:ext cx="809275" cy="219002"/>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62" name="TextBox 161">
            <a:extLst>
              <a:ext uri="{FF2B5EF4-FFF2-40B4-BE49-F238E27FC236}">
                <a16:creationId xmlns:a16="http://schemas.microsoft.com/office/drawing/2014/main" id="{515428C0-783B-C6B2-035F-DF51D8049E02}"/>
              </a:ext>
            </a:extLst>
          </p:cNvPr>
          <p:cNvSpPr txBox="1"/>
          <p:nvPr/>
        </p:nvSpPr>
        <p:spPr>
          <a:xfrm>
            <a:off x="6781406" y="3573256"/>
            <a:ext cx="473546" cy="200055"/>
          </a:xfrm>
          <a:prstGeom prst="rect">
            <a:avLst/>
          </a:prstGeom>
          <a:noFill/>
        </p:spPr>
        <p:txBody>
          <a:bodyPr wrap="square" rtlCol="0">
            <a:spAutoFit/>
          </a:bodyPr>
          <a:lstStyle/>
          <a:p>
            <a:r>
              <a:rPr lang="en-US" sz="700" dirty="0"/>
              <a:t>API</a:t>
            </a:r>
          </a:p>
        </p:txBody>
      </p:sp>
      <p:pic>
        <p:nvPicPr>
          <p:cNvPr id="163" name="Picture 162">
            <a:extLst>
              <a:ext uri="{FF2B5EF4-FFF2-40B4-BE49-F238E27FC236}">
                <a16:creationId xmlns:a16="http://schemas.microsoft.com/office/drawing/2014/main" id="{4EA50499-635C-AF8C-76F7-FC9DC25E52D1}"/>
              </a:ext>
            </a:extLst>
          </p:cNvPr>
          <p:cNvPicPr>
            <a:picLocks noChangeAspect="1"/>
          </p:cNvPicPr>
          <p:nvPr/>
        </p:nvPicPr>
        <p:blipFill>
          <a:blip r:embed="rId4"/>
          <a:stretch>
            <a:fillRect/>
          </a:stretch>
        </p:blipFill>
        <p:spPr>
          <a:xfrm>
            <a:off x="3917300" y="2523721"/>
            <a:ext cx="264000" cy="209169"/>
          </a:xfrm>
          <a:prstGeom prst="rect">
            <a:avLst/>
          </a:prstGeom>
        </p:spPr>
      </p:pic>
      <p:pic>
        <p:nvPicPr>
          <p:cNvPr id="164" name="Picture 163">
            <a:extLst>
              <a:ext uri="{FF2B5EF4-FFF2-40B4-BE49-F238E27FC236}">
                <a16:creationId xmlns:a16="http://schemas.microsoft.com/office/drawing/2014/main" id="{E7C4F8AB-6EC3-347E-A6E8-7184C82CB87E}"/>
              </a:ext>
            </a:extLst>
          </p:cNvPr>
          <p:cNvPicPr>
            <a:picLocks noChangeAspect="1"/>
          </p:cNvPicPr>
          <p:nvPr/>
        </p:nvPicPr>
        <p:blipFill>
          <a:blip r:embed="rId4"/>
          <a:stretch>
            <a:fillRect/>
          </a:stretch>
        </p:blipFill>
        <p:spPr>
          <a:xfrm>
            <a:off x="6537478" y="2488922"/>
            <a:ext cx="264000" cy="209169"/>
          </a:xfrm>
          <a:prstGeom prst="rect">
            <a:avLst/>
          </a:prstGeom>
        </p:spPr>
      </p:pic>
      <p:sp>
        <p:nvSpPr>
          <p:cNvPr id="165" name="TextBox 164">
            <a:extLst>
              <a:ext uri="{FF2B5EF4-FFF2-40B4-BE49-F238E27FC236}">
                <a16:creationId xmlns:a16="http://schemas.microsoft.com/office/drawing/2014/main" id="{84E1E293-68E2-D2C2-3175-5441E9B2F237}"/>
              </a:ext>
            </a:extLst>
          </p:cNvPr>
          <p:cNvSpPr txBox="1"/>
          <p:nvPr/>
        </p:nvSpPr>
        <p:spPr>
          <a:xfrm>
            <a:off x="2627566" y="3869079"/>
            <a:ext cx="815023" cy="215444"/>
          </a:xfrm>
          <a:prstGeom prst="rect">
            <a:avLst/>
          </a:prstGeom>
          <a:noFill/>
        </p:spPr>
        <p:txBody>
          <a:bodyPr wrap="square" rtlCol="0">
            <a:spAutoFit/>
          </a:bodyPr>
          <a:lstStyle/>
          <a:p>
            <a:r>
              <a:rPr lang="en-US" sz="800" b="1" dirty="0"/>
              <a:t>AWS DMS</a:t>
            </a:r>
          </a:p>
        </p:txBody>
      </p:sp>
      <p:sp>
        <p:nvSpPr>
          <p:cNvPr id="166" name="TextBox 165">
            <a:extLst>
              <a:ext uri="{FF2B5EF4-FFF2-40B4-BE49-F238E27FC236}">
                <a16:creationId xmlns:a16="http://schemas.microsoft.com/office/drawing/2014/main" id="{0620389A-894C-4F75-6A65-BF52B748EAC0}"/>
              </a:ext>
            </a:extLst>
          </p:cNvPr>
          <p:cNvSpPr txBox="1"/>
          <p:nvPr/>
        </p:nvSpPr>
        <p:spPr>
          <a:xfrm>
            <a:off x="2704434" y="3202221"/>
            <a:ext cx="704938" cy="215444"/>
          </a:xfrm>
          <a:prstGeom prst="rect">
            <a:avLst/>
          </a:prstGeom>
          <a:noFill/>
        </p:spPr>
        <p:txBody>
          <a:bodyPr wrap="square" rtlCol="0">
            <a:spAutoFit/>
          </a:bodyPr>
          <a:lstStyle/>
          <a:p>
            <a:r>
              <a:rPr lang="en-US" sz="800" b="1" dirty="0"/>
              <a:t>Lambda</a:t>
            </a:r>
          </a:p>
        </p:txBody>
      </p:sp>
      <p:sp>
        <p:nvSpPr>
          <p:cNvPr id="167" name="TextBox 166">
            <a:extLst>
              <a:ext uri="{FF2B5EF4-FFF2-40B4-BE49-F238E27FC236}">
                <a16:creationId xmlns:a16="http://schemas.microsoft.com/office/drawing/2014/main" id="{C384BD14-498D-429A-5218-48038E45308F}"/>
              </a:ext>
            </a:extLst>
          </p:cNvPr>
          <p:cNvSpPr txBox="1"/>
          <p:nvPr/>
        </p:nvSpPr>
        <p:spPr>
          <a:xfrm>
            <a:off x="2688155" y="2446789"/>
            <a:ext cx="704938" cy="215444"/>
          </a:xfrm>
          <a:prstGeom prst="rect">
            <a:avLst/>
          </a:prstGeom>
          <a:noFill/>
        </p:spPr>
        <p:txBody>
          <a:bodyPr wrap="square" rtlCol="0">
            <a:spAutoFit/>
          </a:bodyPr>
          <a:lstStyle/>
          <a:p>
            <a:r>
              <a:rPr lang="en-US" sz="800" b="1" dirty="0"/>
              <a:t>Python</a:t>
            </a:r>
          </a:p>
        </p:txBody>
      </p:sp>
      <p:pic>
        <p:nvPicPr>
          <p:cNvPr id="169" name="Picture 168">
            <a:extLst>
              <a:ext uri="{FF2B5EF4-FFF2-40B4-BE49-F238E27FC236}">
                <a16:creationId xmlns:a16="http://schemas.microsoft.com/office/drawing/2014/main" id="{C19B4F1C-B3A2-5A18-E689-D1AE5CF10AB0}"/>
              </a:ext>
            </a:extLst>
          </p:cNvPr>
          <p:cNvPicPr>
            <a:picLocks noChangeAspect="1"/>
          </p:cNvPicPr>
          <p:nvPr/>
        </p:nvPicPr>
        <p:blipFill>
          <a:blip r:embed="rId21"/>
          <a:stretch>
            <a:fillRect/>
          </a:stretch>
        </p:blipFill>
        <p:spPr>
          <a:xfrm flipH="1">
            <a:off x="137987" y="1723497"/>
            <a:ext cx="132291" cy="276361"/>
          </a:xfrm>
          <a:prstGeom prst="rect">
            <a:avLst/>
          </a:prstGeom>
        </p:spPr>
      </p:pic>
      <p:pic>
        <p:nvPicPr>
          <p:cNvPr id="171" name="Picture 170">
            <a:extLst>
              <a:ext uri="{FF2B5EF4-FFF2-40B4-BE49-F238E27FC236}">
                <a16:creationId xmlns:a16="http://schemas.microsoft.com/office/drawing/2014/main" id="{A7D405BD-77EF-DC50-AA47-C6FF2CB98CD9}"/>
              </a:ext>
            </a:extLst>
          </p:cNvPr>
          <p:cNvPicPr>
            <a:picLocks noChangeAspect="1"/>
          </p:cNvPicPr>
          <p:nvPr/>
        </p:nvPicPr>
        <p:blipFill>
          <a:blip r:embed="rId22"/>
          <a:stretch>
            <a:fillRect/>
          </a:stretch>
        </p:blipFill>
        <p:spPr>
          <a:xfrm>
            <a:off x="35117" y="2040196"/>
            <a:ext cx="368571" cy="235701"/>
          </a:xfrm>
          <a:prstGeom prst="rect">
            <a:avLst/>
          </a:prstGeom>
        </p:spPr>
      </p:pic>
      <p:pic>
        <p:nvPicPr>
          <p:cNvPr id="174" name="Picture 173">
            <a:extLst>
              <a:ext uri="{FF2B5EF4-FFF2-40B4-BE49-F238E27FC236}">
                <a16:creationId xmlns:a16="http://schemas.microsoft.com/office/drawing/2014/main" id="{2A8EDB6B-8907-AF62-CD60-E1FE28E0CF78}"/>
              </a:ext>
            </a:extLst>
          </p:cNvPr>
          <p:cNvPicPr>
            <a:picLocks noChangeAspect="1"/>
          </p:cNvPicPr>
          <p:nvPr/>
        </p:nvPicPr>
        <p:blipFill>
          <a:blip r:embed="rId21"/>
          <a:stretch>
            <a:fillRect/>
          </a:stretch>
        </p:blipFill>
        <p:spPr>
          <a:xfrm flipH="1">
            <a:off x="127194" y="2574964"/>
            <a:ext cx="132291" cy="276361"/>
          </a:xfrm>
          <a:prstGeom prst="rect">
            <a:avLst/>
          </a:prstGeom>
        </p:spPr>
      </p:pic>
      <p:pic>
        <p:nvPicPr>
          <p:cNvPr id="175" name="Picture 174">
            <a:extLst>
              <a:ext uri="{FF2B5EF4-FFF2-40B4-BE49-F238E27FC236}">
                <a16:creationId xmlns:a16="http://schemas.microsoft.com/office/drawing/2014/main" id="{2C5E3698-C3CC-AF10-F70B-FF132B9D146E}"/>
              </a:ext>
            </a:extLst>
          </p:cNvPr>
          <p:cNvPicPr>
            <a:picLocks noChangeAspect="1"/>
          </p:cNvPicPr>
          <p:nvPr/>
        </p:nvPicPr>
        <p:blipFill>
          <a:blip r:embed="rId22"/>
          <a:stretch>
            <a:fillRect/>
          </a:stretch>
        </p:blipFill>
        <p:spPr>
          <a:xfrm>
            <a:off x="24324" y="2891663"/>
            <a:ext cx="368571" cy="235701"/>
          </a:xfrm>
          <a:prstGeom prst="rect">
            <a:avLst/>
          </a:prstGeom>
        </p:spPr>
      </p:pic>
      <p:pic>
        <p:nvPicPr>
          <p:cNvPr id="176" name="Picture 175">
            <a:extLst>
              <a:ext uri="{FF2B5EF4-FFF2-40B4-BE49-F238E27FC236}">
                <a16:creationId xmlns:a16="http://schemas.microsoft.com/office/drawing/2014/main" id="{759C0641-8C45-A0E4-20B3-0CE46690DABC}"/>
              </a:ext>
            </a:extLst>
          </p:cNvPr>
          <p:cNvPicPr>
            <a:picLocks noChangeAspect="1"/>
          </p:cNvPicPr>
          <p:nvPr/>
        </p:nvPicPr>
        <p:blipFill>
          <a:blip r:embed="rId21"/>
          <a:stretch>
            <a:fillRect/>
          </a:stretch>
        </p:blipFill>
        <p:spPr>
          <a:xfrm flipH="1">
            <a:off x="151811" y="3384507"/>
            <a:ext cx="132291" cy="276361"/>
          </a:xfrm>
          <a:prstGeom prst="rect">
            <a:avLst/>
          </a:prstGeom>
        </p:spPr>
      </p:pic>
      <p:pic>
        <p:nvPicPr>
          <p:cNvPr id="177" name="Picture 176">
            <a:extLst>
              <a:ext uri="{FF2B5EF4-FFF2-40B4-BE49-F238E27FC236}">
                <a16:creationId xmlns:a16="http://schemas.microsoft.com/office/drawing/2014/main" id="{2B87BC81-5424-BE1E-3389-08BB8F2D3267}"/>
              </a:ext>
            </a:extLst>
          </p:cNvPr>
          <p:cNvPicPr>
            <a:picLocks noChangeAspect="1"/>
          </p:cNvPicPr>
          <p:nvPr/>
        </p:nvPicPr>
        <p:blipFill>
          <a:blip r:embed="rId22"/>
          <a:stretch>
            <a:fillRect/>
          </a:stretch>
        </p:blipFill>
        <p:spPr>
          <a:xfrm>
            <a:off x="48941" y="3701206"/>
            <a:ext cx="368571" cy="235701"/>
          </a:xfrm>
          <a:prstGeom prst="rect">
            <a:avLst/>
          </a:prstGeom>
        </p:spPr>
      </p:pic>
    </p:spTree>
    <p:extLst>
      <p:ext uri="{BB962C8B-B14F-4D97-AF65-F5344CB8AC3E}">
        <p14:creationId xmlns:p14="http://schemas.microsoft.com/office/powerpoint/2010/main" val="37194226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Google Shape;1969;p39"/>
          <p:cNvSpPr>
            <a:spLocks noGrp="1" noChangeArrowheads="1"/>
          </p:cNvSpPr>
          <p:nvPr>
            <p:ph type="title"/>
          </p:nvPr>
        </p:nvSpPr>
        <p:spPr>
          <a:xfrm>
            <a:off x="0" y="45403"/>
            <a:ext cx="9144000" cy="375928"/>
          </a:xfrm>
        </p:spPr>
        <p:txBody>
          <a:bodyPr/>
          <a:lstStyle/>
          <a:p>
            <a:pPr>
              <a:spcBef>
                <a:spcPct val="0"/>
              </a:spcBef>
              <a:spcAft>
                <a:spcPct val="0"/>
              </a:spcAft>
              <a:buClr>
                <a:srgbClr val="5F6368"/>
              </a:buClr>
            </a:pPr>
            <a:r>
              <a:rPr lang="en-IN" altLang="en-US" sz="2000" b="1" dirty="0">
                <a:solidFill>
                  <a:schemeClr val="bg1"/>
                </a:solidFill>
                <a:latin typeface="Righteous"/>
                <a:ea typeface="Righteous"/>
                <a:cs typeface="Righteous"/>
                <a:sym typeface="Righteous"/>
              </a:rPr>
              <a:t>Decoding the master plan </a:t>
            </a:r>
            <a:endParaRPr lang="en-US" altLang="en-US" sz="2000" b="1" dirty="0">
              <a:solidFill>
                <a:schemeClr val="bg1"/>
              </a:solidFill>
              <a:latin typeface="Righteous"/>
              <a:ea typeface="Righteous"/>
              <a:cs typeface="Righteous"/>
              <a:sym typeface="Righteous"/>
            </a:endParaRPr>
          </a:p>
        </p:txBody>
      </p:sp>
      <p:sp>
        <p:nvSpPr>
          <p:cNvPr id="6" name="Title 2">
            <a:extLst>
              <a:ext uri="{FF2B5EF4-FFF2-40B4-BE49-F238E27FC236}">
                <a16:creationId xmlns:a16="http://schemas.microsoft.com/office/drawing/2014/main" id="{6F8CE056-C6EA-434A-A982-5FB5E8C5A95E}"/>
              </a:ext>
            </a:extLst>
          </p:cNvPr>
          <p:cNvSpPr>
            <a:spLocks noGrp="1"/>
          </p:cNvSpPr>
          <p:nvPr>
            <p:ph type="ctrTitle" idx="2"/>
          </p:nvPr>
        </p:nvSpPr>
        <p:spPr>
          <a:xfrm>
            <a:off x="904026" y="356885"/>
            <a:ext cx="7545989" cy="543981"/>
          </a:xfrm>
        </p:spPr>
        <p:txBody>
          <a:bodyPr/>
          <a:lstStyle/>
          <a:p>
            <a:r>
              <a:rPr lang="en-IN" sz="1200" dirty="0"/>
              <a:t>: Achieve prediction of bearing temperature and vibration stability after 1 hour of running and stop motor if prediction satisfies the pre-set limit</a:t>
            </a:r>
          </a:p>
        </p:txBody>
      </p:sp>
      <p:sp>
        <p:nvSpPr>
          <p:cNvPr id="7" name="Rectangle: Rounded Corners 10">
            <a:extLst>
              <a:ext uri="{FF2B5EF4-FFF2-40B4-BE49-F238E27FC236}">
                <a16:creationId xmlns:a16="http://schemas.microsoft.com/office/drawing/2014/main" id="{630F94C6-7504-D196-3603-1A0930932478}"/>
              </a:ext>
            </a:extLst>
          </p:cNvPr>
          <p:cNvSpPr/>
          <p:nvPr/>
        </p:nvSpPr>
        <p:spPr>
          <a:xfrm>
            <a:off x="116296" y="507999"/>
            <a:ext cx="880920" cy="224814"/>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a:t>Target </a:t>
            </a:r>
          </a:p>
        </p:txBody>
      </p:sp>
      <p:graphicFrame>
        <p:nvGraphicFramePr>
          <p:cNvPr id="8" name="Chart 7">
            <a:extLst>
              <a:ext uri="{FF2B5EF4-FFF2-40B4-BE49-F238E27FC236}">
                <a16:creationId xmlns:a16="http://schemas.microsoft.com/office/drawing/2014/main" id="{E6B7A05D-36E0-9832-86F3-ACCCBD41073C}"/>
              </a:ext>
            </a:extLst>
          </p:cNvPr>
          <p:cNvGraphicFramePr>
            <a:graphicFrameLocks/>
          </p:cNvGraphicFramePr>
          <p:nvPr>
            <p:extLst>
              <p:ext uri="{D42A27DB-BD31-4B8C-83A1-F6EECF244321}">
                <p14:modId xmlns:p14="http://schemas.microsoft.com/office/powerpoint/2010/main" val="2253168482"/>
              </p:ext>
            </p:extLst>
          </p:nvPr>
        </p:nvGraphicFramePr>
        <p:xfrm>
          <a:off x="5522026" y="2854207"/>
          <a:ext cx="3538847" cy="2030682"/>
        </p:xfrm>
        <a:graphic>
          <a:graphicData uri="http://schemas.openxmlformats.org/drawingml/2006/chart">
            <c:chart xmlns:c="http://schemas.openxmlformats.org/drawingml/2006/chart" xmlns:r="http://schemas.openxmlformats.org/officeDocument/2006/relationships" r:id="rId5"/>
          </a:graphicData>
        </a:graphic>
      </p:graphicFrame>
      <p:sp>
        <p:nvSpPr>
          <p:cNvPr id="10" name="Rectangle: Rounded Corners 17">
            <a:extLst>
              <a:ext uri="{FF2B5EF4-FFF2-40B4-BE49-F238E27FC236}">
                <a16:creationId xmlns:a16="http://schemas.microsoft.com/office/drawing/2014/main" id="{98FF5936-19AB-D648-7DFC-A3B912A504B3}"/>
              </a:ext>
            </a:extLst>
          </p:cNvPr>
          <p:cNvSpPr/>
          <p:nvPr/>
        </p:nvSpPr>
        <p:spPr>
          <a:xfrm>
            <a:off x="83127" y="4116939"/>
            <a:ext cx="5328000" cy="464298"/>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t>Objective : If both prediction indicates stability below the pre-set cut off points as per standard generate output accordingly.</a:t>
            </a:r>
          </a:p>
        </p:txBody>
      </p:sp>
      <p:pic>
        <p:nvPicPr>
          <p:cNvPr id="11" name="Video-2022-10-25-5-online-video">
            <a:hlinkClick r:id="" action="ppaction://media"/>
            <a:extLst>
              <a:ext uri="{FF2B5EF4-FFF2-40B4-BE49-F238E27FC236}">
                <a16:creationId xmlns:a16="http://schemas.microsoft.com/office/drawing/2014/main" id="{C3AA3EBA-9FD7-7E7F-92BC-E7E1FC93D8B1}"/>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54693" y="900867"/>
            <a:ext cx="5292000" cy="2968681"/>
          </a:xfrm>
          <a:prstGeom prst="rect">
            <a:avLst/>
          </a:prstGeom>
        </p:spPr>
      </p:pic>
      <p:graphicFrame>
        <p:nvGraphicFramePr>
          <p:cNvPr id="3" name="Chart 2">
            <a:extLst>
              <a:ext uri="{FF2B5EF4-FFF2-40B4-BE49-F238E27FC236}">
                <a16:creationId xmlns:a16="http://schemas.microsoft.com/office/drawing/2014/main" id="{3922F247-C7E5-AE15-82C2-D9A87CB31D85}"/>
              </a:ext>
            </a:extLst>
          </p:cNvPr>
          <p:cNvGraphicFramePr>
            <a:graphicFrameLocks/>
          </p:cNvGraphicFramePr>
          <p:nvPr>
            <p:extLst>
              <p:ext uri="{D42A27DB-BD31-4B8C-83A1-F6EECF244321}">
                <p14:modId xmlns:p14="http://schemas.microsoft.com/office/powerpoint/2010/main" val="4039013223"/>
              </p:ext>
            </p:extLst>
          </p:nvPr>
        </p:nvGraphicFramePr>
        <p:xfrm>
          <a:off x="5522026" y="900866"/>
          <a:ext cx="3538847" cy="1883270"/>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27873494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8708" fill="hold"/>
                                        <p:tgtEl>
                                          <p:spTgt spid="11"/>
                                        </p:tgtEl>
                                      </p:cBhvr>
                                    </p:cmd>
                                  </p:childTnLst>
                                </p:cTn>
                              </p:par>
                              <p:par>
                                <p:cTn id="7" presetID="1" presetClass="mediacall" presetSubtype="0" fill="hold" nodeType="withEffect">
                                  <p:stCondLst>
                                    <p:cond delay="0"/>
                                  </p:stCondLst>
                                  <p:childTnLst>
                                    <p:cmd type="call" cmd="playFrom(0.0)">
                                      <p:cBhvr>
                                        <p:cTn id="8" dur="18708"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9" restart="whenNotActive" fill="hold" evtFilter="cancelBubble" nodeType="interactiveSeq">
                <p:stCondLst>
                  <p:cond evt="onClick" delay="0">
                    <p:tgtEl>
                      <p:spTgt spid="11"/>
                    </p:tgtEl>
                  </p:cond>
                </p:stCondLst>
                <p:endSync evt="end" delay="0">
                  <p:rtn val="all"/>
                </p:endSync>
                <p:childTnLst>
                  <p:par>
                    <p:cTn id="10" fill="hold">
                      <p:stCondLst>
                        <p:cond delay="0"/>
                      </p:stCondLst>
                      <p:childTnLst>
                        <p:par>
                          <p:cTn id="11" fill="hold">
                            <p:stCondLst>
                              <p:cond delay="0"/>
                            </p:stCondLst>
                            <p:childTnLst>
                              <p:par>
                                <p:cTn id="12" presetID="2" presetClass="mediacall" presetSubtype="0" fill="hold" nodeType="withEffect">
                                  <p:stCondLst>
                                    <p:cond delay="0"/>
                                  </p:stCondLst>
                                  <p:childTnLst>
                                    <p:cmd type="call" cmd="togglePause">
                                      <p:cBhvr>
                                        <p:cTn id="13" dur="1" fill="hold"/>
                                        <p:tgtEl>
                                          <p:spTgt spid="11"/>
                                        </p:tgtEl>
                                      </p:cBhvr>
                                    </p:cmd>
                                  </p:childTnLst>
                                </p:cTn>
                              </p:par>
                            </p:childTnLst>
                          </p:cTn>
                        </p:par>
                      </p:childTnLst>
                    </p:cTn>
                  </p:par>
                </p:childTnLst>
              </p:cTn>
              <p:nextCondLst>
                <p:cond evt="onClick" delay="0">
                  <p:tgtEl>
                    <p:spTgt spid="11"/>
                  </p:tgtEl>
                </p:cond>
              </p:nextCondLst>
            </p:seq>
            <p:video>
              <p:cMediaNode vol="80000">
                <p:cTn id="14" fill="hold" display="0">
                  <p:stCondLst>
                    <p:cond delay="indefinite"/>
                  </p:stCondLst>
                </p:cTn>
                <p:tgtEl>
                  <p:spTgt spid="11"/>
                </p:tgtEl>
              </p:cMediaNode>
            </p:vide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Facet</Template>
  <TotalTime>3645</TotalTime>
  <Words>2230</Words>
  <Application>Microsoft Office PowerPoint</Application>
  <PresentationFormat>On-screen Show (16:9)</PresentationFormat>
  <Paragraphs>325</Paragraphs>
  <Slides>27</Slides>
  <Notes>19</Notes>
  <HiddenSlides>5</HiddenSlides>
  <MMClips>1</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27</vt:i4>
      </vt:variant>
    </vt:vector>
  </HeadingPairs>
  <TitlesOfParts>
    <vt:vector size="39" baseType="lpstr">
      <vt:lpstr>Advent Pro</vt:lpstr>
      <vt:lpstr>Advent Pro Medium</vt:lpstr>
      <vt:lpstr>-apple-system</vt:lpstr>
      <vt:lpstr>Arial</vt:lpstr>
      <vt:lpstr>Calibri</vt:lpstr>
      <vt:lpstr>Calibri Light</vt:lpstr>
      <vt:lpstr>Century Gothic</vt:lpstr>
      <vt:lpstr>Consolas</vt:lpstr>
      <vt:lpstr>Righteous</vt:lpstr>
      <vt:lpstr>SFMono-Regular</vt:lpstr>
      <vt:lpstr>Wingdings</vt:lpstr>
      <vt:lpstr>Office Theme</vt:lpstr>
      <vt:lpstr>Induction Motor - Test Time Minimization using Data Analysis and Predictive Modelling</vt:lpstr>
      <vt:lpstr>PowerPoint Presentation</vt:lpstr>
      <vt:lpstr>Business Case – Make in India</vt:lpstr>
      <vt:lpstr>PowerPoint Presentation</vt:lpstr>
      <vt:lpstr>PowerPoint Presentation</vt:lpstr>
      <vt:lpstr>PowerPoint Presentation</vt:lpstr>
      <vt:lpstr>Decoding the application architecture :  Extracting data for on line processing</vt:lpstr>
      <vt:lpstr>Technical Architecture</vt:lpstr>
      <vt:lpstr>Decoding the master plan </vt:lpstr>
      <vt:lpstr>PowerPoint Presentation</vt:lpstr>
      <vt:lpstr>PowerPoint Presentation</vt:lpstr>
      <vt:lpstr>PowerPoint Presentation</vt:lpstr>
      <vt:lpstr>PowerPoint Presentation</vt:lpstr>
      <vt:lpstr>PowerPoint Presentation</vt:lpstr>
      <vt:lpstr>Solution Block Diagram</vt:lpstr>
      <vt:lpstr>RNN - LSTM</vt:lpstr>
      <vt:lpstr>Bearing Temperature Method  (ML model RNN ,LSTM)</vt:lpstr>
      <vt:lpstr>Vibration Prediction Method (Linear regression)</vt:lpstr>
      <vt:lpstr> Hypothesis Testing</vt:lpstr>
      <vt:lpstr>Ad hoc Insight</vt:lpstr>
      <vt:lpstr>Review of existing work in the area</vt:lpstr>
      <vt:lpstr>PowerPoint Presentation</vt:lpstr>
      <vt:lpstr>PowerPoint Presentation</vt:lpstr>
      <vt:lpstr>PowerPoint Presentation</vt:lpstr>
      <vt:lpstr>Linear Regression </vt:lpstr>
      <vt:lpstr>Linear Regression </vt:lpstr>
      <vt:lpstr>Linear Regression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Minimization of Testing Time of IM</dc:title>
  <dc:creator>Savio Rego</dc:creator>
  <cp:lastModifiedBy>Nishant Kumar</cp:lastModifiedBy>
  <cp:revision>206</cp:revision>
  <dcterms:modified xsi:type="dcterms:W3CDTF">2022-11-03T21:46:41Z</dcterms:modified>
</cp:coreProperties>
</file>